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134"/>
  </p:notesMasterIdLst>
  <p:handoutMasterIdLst>
    <p:handoutMasterId r:id="rId135"/>
  </p:handoutMasterIdLst>
  <p:sldIdLst>
    <p:sldId id="268" r:id="rId10"/>
    <p:sldId id="460" r:id="rId11"/>
    <p:sldId id="697" r:id="rId12"/>
    <p:sldId id="690" r:id="rId13"/>
    <p:sldId id="534" r:id="rId14"/>
    <p:sldId id="872" r:id="rId15"/>
    <p:sldId id="881" r:id="rId16"/>
    <p:sldId id="873" r:id="rId17"/>
    <p:sldId id="914" r:id="rId18"/>
    <p:sldId id="905" r:id="rId19"/>
    <p:sldId id="537" r:id="rId20"/>
    <p:sldId id="538" r:id="rId21"/>
    <p:sldId id="539" r:id="rId22"/>
    <p:sldId id="817" r:id="rId23"/>
    <p:sldId id="831" r:id="rId24"/>
    <p:sldId id="863" r:id="rId25"/>
    <p:sldId id="543" r:id="rId26"/>
    <p:sldId id="937" r:id="rId27"/>
    <p:sldId id="938" r:id="rId28"/>
    <p:sldId id="900" r:id="rId29"/>
    <p:sldId id="875" r:id="rId30"/>
    <p:sldId id="939" r:id="rId31"/>
    <p:sldId id="876" r:id="rId32"/>
    <p:sldId id="941" r:id="rId33"/>
    <p:sldId id="479" r:id="rId34"/>
    <p:sldId id="547" r:id="rId35"/>
    <p:sldId id="465" r:id="rId36"/>
    <p:sldId id="521" r:id="rId37"/>
    <p:sldId id="548" r:id="rId38"/>
    <p:sldId id="466" r:id="rId39"/>
    <p:sldId id="467" r:id="rId40"/>
    <p:sldId id="549" r:id="rId41"/>
    <p:sldId id="553" r:id="rId42"/>
    <p:sldId id="554" r:id="rId43"/>
    <p:sldId id="468" r:id="rId44"/>
    <p:sldId id="524" r:id="rId45"/>
    <p:sldId id="555" r:id="rId46"/>
    <p:sldId id="748" r:id="rId47"/>
    <p:sldId id="850" r:id="rId48"/>
    <p:sldId id="866" r:id="rId49"/>
    <p:sldId id="867" r:id="rId50"/>
    <p:sldId id="868" r:id="rId51"/>
    <p:sldId id="472" r:id="rId52"/>
    <p:sldId id="880" r:id="rId53"/>
    <p:sldId id="974" r:id="rId54"/>
    <p:sldId id="975" r:id="rId55"/>
    <p:sldId id="976" r:id="rId56"/>
    <p:sldId id="883" r:id="rId57"/>
    <p:sldId id="694" r:id="rId58"/>
    <p:sldId id="696" r:id="rId59"/>
    <p:sldId id="723" r:id="rId60"/>
    <p:sldId id="692" r:id="rId61"/>
    <p:sldId id="561" r:id="rId62"/>
    <p:sldId id="562" r:id="rId63"/>
    <p:sldId id="732" r:id="rId64"/>
    <p:sldId id="563" r:id="rId65"/>
    <p:sldId id="564" r:id="rId66"/>
    <p:sldId id="566" r:id="rId67"/>
    <p:sldId id="481" r:id="rId68"/>
    <p:sldId id="482" r:id="rId69"/>
    <p:sldId id="491" r:id="rId70"/>
    <p:sldId id="977" r:id="rId71"/>
    <p:sldId id="978" r:id="rId72"/>
    <p:sldId id="763" r:id="rId73"/>
    <p:sldId id="753" r:id="rId74"/>
    <p:sldId id="747" r:id="rId75"/>
    <p:sldId id="739" r:id="rId76"/>
    <p:sldId id="743" r:id="rId77"/>
    <p:sldId id="737" r:id="rId78"/>
    <p:sldId id="712" r:id="rId79"/>
    <p:sldId id="570" r:id="rId80"/>
    <p:sldId id="571" r:id="rId81"/>
    <p:sldId id="785" r:id="rId82"/>
    <p:sldId id="787" r:id="rId83"/>
    <p:sldId id="776" r:id="rId84"/>
    <p:sldId id="788" r:id="rId85"/>
    <p:sldId id="574" r:id="rId86"/>
    <p:sldId id="791" r:id="rId87"/>
    <p:sldId id="979" r:id="rId88"/>
    <p:sldId id="921" r:id="rId89"/>
    <p:sldId id="578" r:id="rId90"/>
    <p:sldId id="982" r:id="rId91"/>
    <p:sldId id="980" r:id="rId92"/>
    <p:sldId id="954" r:id="rId93"/>
    <p:sldId id="981" r:id="rId94"/>
    <p:sldId id="895" r:id="rId95"/>
    <p:sldId id="580" r:id="rId96"/>
    <p:sldId id="581" r:id="rId97"/>
    <p:sldId id="898" r:id="rId98"/>
    <p:sldId id="944" r:id="rId99"/>
    <p:sldId id="587" r:id="rId100"/>
    <p:sldId id="893" r:id="rId101"/>
    <p:sldId id="858" r:id="rId102"/>
    <p:sldId id="591" r:id="rId103"/>
    <p:sldId id="556" r:id="rId104"/>
    <p:sldId id="557" r:id="rId105"/>
    <p:sldId id="594" r:id="rId106"/>
    <p:sldId id="983" r:id="rId107"/>
    <p:sldId id="497" r:id="rId108"/>
    <p:sldId id="984" r:id="rId109"/>
    <p:sldId id="985" r:id="rId110"/>
    <p:sldId id="986" r:id="rId111"/>
    <p:sldId id="987" r:id="rId112"/>
    <p:sldId id="988" r:id="rId113"/>
    <p:sldId id="989" r:id="rId114"/>
    <p:sldId id="492" r:id="rId115"/>
    <p:sldId id="675" r:id="rId116"/>
    <p:sldId id="842" r:id="rId117"/>
    <p:sldId id="517" r:id="rId118"/>
    <p:sldId id="518" r:id="rId119"/>
    <p:sldId id="874" r:id="rId120"/>
    <p:sldId id="519" r:id="rId121"/>
    <p:sldId id="920" r:id="rId122"/>
    <p:sldId id="925" r:id="rId123"/>
    <p:sldId id="940" r:id="rId124"/>
    <p:sldId id="529" r:id="rId125"/>
    <p:sldId id="530" r:id="rId126"/>
    <p:sldId id="532" r:id="rId127"/>
    <p:sldId id="596" r:id="rId128"/>
    <p:sldId id="597" r:id="rId129"/>
    <p:sldId id="520" r:id="rId130"/>
    <p:sldId id="598" r:id="rId131"/>
    <p:sldId id="599" r:id="rId132"/>
    <p:sldId id="600" r:id="rId1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60"/>
            <p14:sldId id="697"/>
            <p14:sldId id="690"/>
            <p14:sldId id="534"/>
            <p14:sldId id="872"/>
            <p14:sldId id="881"/>
            <p14:sldId id="873"/>
            <p14:sldId id="914"/>
            <p14:sldId id="905"/>
            <p14:sldId id="537"/>
            <p14:sldId id="538"/>
            <p14:sldId id="539"/>
            <p14:sldId id="817"/>
            <p14:sldId id="831"/>
            <p14:sldId id="863"/>
            <p14:sldId id="543"/>
            <p14:sldId id="937"/>
            <p14:sldId id="938"/>
            <p14:sldId id="900"/>
            <p14:sldId id="875"/>
            <p14:sldId id="939"/>
            <p14:sldId id="876"/>
            <p14:sldId id="941"/>
            <p14:sldId id="479"/>
            <p14:sldId id="547"/>
            <p14:sldId id="465"/>
            <p14:sldId id="521"/>
            <p14:sldId id="548"/>
            <p14:sldId id="466"/>
            <p14:sldId id="467"/>
            <p14:sldId id="549"/>
            <p14:sldId id="553"/>
            <p14:sldId id="554"/>
            <p14:sldId id="468"/>
            <p14:sldId id="524"/>
            <p14:sldId id="555"/>
            <p14:sldId id="748"/>
            <p14:sldId id="850"/>
            <p14:sldId id="866"/>
            <p14:sldId id="867"/>
            <p14:sldId id="868"/>
            <p14:sldId id="472"/>
            <p14:sldId id="880"/>
            <p14:sldId id="974"/>
            <p14:sldId id="975"/>
            <p14:sldId id="976"/>
            <p14:sldId id="883"/>
            <p14:sldId id="694"/>
            <p14:sldId id="696"/>
            <p14:sldId id="723"/>
            <p14:sldId id="692"/>
            <p14:sldId id="561"/>
            <p14:sldId id="562"/>
            <p14:sldId id="732"/>
            <p14:sldId id="563"/>
            <p14:sldId id="564"/>
            <p14:sldId id="566"/>
            <p14:sldId id="481"/>
            <p14:sldId id="482"/>
            <p14:sldId id="491"/>
            <p14:sldId id="977"/>
            <p14:sldId id="978"/>
            <p14:sldId id="763"/>
            <p14:sldId id="753"/>
            <p14:sldId id="747"/>
            <p14:sldId id="739"/>
            <p14:sldId id="743"/>
            <p14:sldId id="737"/>
            <p14:sldId id="712"/>
            <p14:sldId id="570"/>
            <p14:sldId id="571"/>
            <p14:sldId id="785"/>
            <p14:sldId id="787"/>
            <p14:sldId id="776"/>
            <p14:sldId id="788"/>
            <p14:sldId id="574"/>
            <p14:sldId id="791"/>
            <p14:sldId id="979"/>
            <p14:sldId id="921"/>
            <p14:sldId id="578"/>
            <p14:sldId id="982"/>
            <p14:sldId id="980"/>
            <p14:sldId id="954"/>
            <p14:sldId id="981"/>
            <p14:sldId id="895"/>
            <p14:sldId id="580"/>
            <p14:sldId id="581"/>
            <p14:sldId id="898"/>
            <p14:sldId id="944"/>
            <p14:sldId id="587"/>
            <p14:sldId id="893"/>
            <p14:sldId id="858"/>
            <p14:sldId id="591"/>
            <p14:sldId id="556"/>
            <p14:sldId id="557"/>
            <p14:sldId id="594"/>
            <p14:sldId id="983"/>
            <p14:sldId id="497"/>
            <p14:sldId id="984"/>
            <p14:sldId id="985"/>
            <p14:sldId id="986"/>
            <p14:sldId id="987"/>
            <p14:sldId id="988"/>
            <p14:sldId id="989"/>
            <p14:sldId id="492"/>
            <p14:sldId id="675"/>
            <p14:sldId id="842"/>
            <p14:sldId id="517"/>
            <p14:sldId id="518"/>
            <p14:sldId id="874"/>
            <p14:sldId id="519"/>
            <p14:sldId id="920"/>
            <p14:sldId id="925"/>
            <p14:sldId id="940"/>
            <p14:sldId id="529"/>
            <p14:sldId id="530"/>
            <p14:sldId id="532"/>
            <p14:sldId id="596"/>
            <p14:sldId id="597"/>
            <p14:sldId id="520"/>
            <p14:sldId id="598"/>
            <p14:sldId id="599"/>
            <p14:sldId id="6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1" autoAdjust="0"/>
    <p:restoredTop sz="91439" autoAdjust="0"/>
  </p:normalViewPr>
  <p:slideViewPr>
    <p:cSldViewPr snapToGrid="0">
      <p:cViewPr varScale="1">
        <p:scale>
          <a:sx n="85" d="100"/>
          <a:sy n="85" d="100"/>
        </p:scale>
        <p:origin x="18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viewProps" Target="viewProps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28" Type="http://schemas.openxmlformats.org/officeDocument/2006/relationships/slide" Target="slides/slide11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notesMaster" Target="notesMasters/notesMaster1.xml"/><Relationship Id="rId139" Type="http://schemas.openxmlformats.org/officeDocument/2006/relationships/theme" Target="theme/theme1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commentAuthors" Target="commentAuthor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Object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Properties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Behaviors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F598270F-D51A-9447-8780-83DDF03D65B0}" type="presOf" srcId="{E8C9CE05-44A5-A041-9EC8-53DD99DA57BF}" destId="{468E1E5B-2CAD-3742-9D10-298FA9E3C4FE}" srcOrd="0" destOrd="0" presId="urn:microsoft.com/office/officeart/2005/8/layout/orgChart1"/>
    <dgm:cxn modelId="{4AF6811D-CF07-264D-B03F-C09AC657FD2F}" type="presOf" srcId="{1844F3E8-A738-7944-A8B5-772A5B6B88AD}" destId="{8D6CB881-1F28-C34A-AF9A-12DB936341EA}" srcOrd="0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77167D61-FCC4-AC4D-8ED7-E6B7766E1221}" type="presOf" srcId="{1844F3E8-A738-7944-A8B5-772A5B6B88AD}" destId="{E27CDE30-8D83-D34B-96E2-31760EFAA06D}" srcOrd="1" destOrd="0" presId="urn:microsoft.com/office/officeart/2005/8/layout/orgChart1"/>
    <dgm:cxn modelId="{CD06D66F-1538-6245-81F2-F458D0E91A0B}" type="presOf" srcId="{3909066A-FCB3-284B-A307-6AAE8DAF7F03}" destId="{7A2AED69-E11C-1F4D-A053-14BC6A9CA15D}" srcOrd="0" destOrd="0" presId="urn:microsoft.com/office/officeart/2005/8/layout/orgChart1"/>
    <dgm:cxn modelId="{CFFC6881-FF0D-4A43-A542-F67FB74D7E06}" type="presOf" srcId="{264877C4-E6AE-F64E-9EE7-0081DB6B419B}" destId="{6E59E2A1-6387-1B48-9708-F3D713052EBA}" srcOrd="0" destOrd="0" presId="urn:microsoft.com/office/officeart/2005/8/layout/orgChart1"/>
    <dgm:cxn modelId="{C6645794-747D-3344-8441-E51F6B07C118}" type="presOf" srcId="{3909066A-FCB3-284B-A307-6AAE8DAF7F03}" destId="{BF20E119-642F-3043-BF80-615433D646D1}" srcOrd="1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D6690CBD-C427-D949-9300-C88FE53495EB}" type="presOf" srcId="{B3651FE9-2AB5-9349-94C2-AF81A387CE70}" destId="{64AB6F26-90E6-1348-A47F-F7DFE100FAF0}" srcOrd="0" destOrd="0" presId="urn:microsoft.com/office/officeart/2005/8/layout/orgChart1"/>
    <dgm:cxn modelId="{B7E039E2-19AC-2B48-AF26-4F65B4B2B5B1}" type="presOf" srcId="{0DA369B7-751B-B14D-8394-6DCE79ABB545}" destId="{B2329360-7DDD-4E44-B0DC-76AA07A59168}" srcOrd="0" destOrd="0" presId="urn:microsoft.com/office/officeart/2005/8/layout/orgChart1"/>
    <dgm:cxn modelId="{5E79E6E2-9899-A947-9670-072F701F5A8A}" type="presOf" srcId="{0DA369B7-751B-B14D-8394-6DCE79ABB545}" destId="{8FB55332-0F46-1742-AACB-9603B0D69B50}" srcOrd="1" destOrd="0" presId="urn:microsoft.com/office/officeart/2005/8/layout/orgChart1"/>
    <dgm:cxn modelId="{DDCF4B0C-58BB-BA42-9C41-A0853C0AB4C1}" type="presParOf" srcId="{468E1E5B-2CAD-3742-9D10-298FA9E3C4FE}" destId="{AE0397F2-C521-264A-8C61-2BA59466CD13}" srcOrd="0" destOrd="0" presId="urn:microsoft.com/office/officeart/2005/8/layout/orgChart1"/>
    <dgm:cxn modelId="{90894652-28F8-494C-9F24-CA4DE8A27058}" type="presParOf" srcId="{AE0397F2-C521-264A-8C61-2BA59466CD13}" destId="{C3A25964-7E9B-684F-9986-98A3BBC06731}" srcOrd="0" destOrd="0" presId="urn:microsoft.com/office/officeart/2005/8/layout/orgChart1"/>
    <dgm:cxn modelId="{EE732E20-44BA-424A-A887-598BB4FAEAFA}" type="presParOf" srcId="{C3A25964-7E9B-684F-9986-98A3BBC06731}" destId="{B2329360-7DDD-4E44-B0DC-76AA07A59168}" srcOrd="0" destOrd="0" presId="urn:microsoft.com/office/officeart/2005/8/layout/orgChart1"/>
    <dgm:cxn modelId="{C86FC5F7-D658-7F41-9553-5294726E5014}" type="presParOf" srcId="{C3A25964-7E9B-684F-9986-98A3BBC06731}" destId="{8FB55332-0F46-1742-AACB-9603B0D69B50}" srcOrd="1" destOrd="0" presId="urn:microsoft.com/office/officeart/2005/8/layout/orgChart1"/>
    <dgm:cxn modelId="{C40ADF5F-1116-394B-989C-5DFD8DE1E20D}" type="presParOf" srcId="{AE0397F2-C521-264A-8C61-2BA59466CD13}" destId="{71B539E6-528A-CA41-AE43-B924E2FCF690}" srcOrd="1" destOrd="0" presId="urn:microsoft.com/office/officeart/2005/8/layout/orgChart1"/>
    <dgm:cxn modelId="{B340663F-A4C3-A347-BE44-4CED7D38EF83}" type="presParOf" srcId="{71B539E6-528A-CA41-AE43-B924E2FCF690}" destId="{6E59E2A1-6387-1B48-9708-F3D713052EBA}" srcOrd="0" destOrd="0" presId="urn:microsoft.com/office/officeart/2005/8/layout/orgChart1"/>
    <dgm:cxn modelId="{EB55530C-4332-CB4F-8F95-3CE1B64DC19F}" type="presParOf" srcId="{71B539E6-528A-CA41-AE43-B924E2FCF690}" destId="{2940FC99-19DD-6947-99E2-35D8751554C3}" srcOrd="1" destOrd="0" presId="urn:microsoft.com/office/officeart/2005/8/layout/orgChart1"/>
    <dgm:cxn modelId="{239BF443-479E-B944-A69C-344E75307C97}" type="presParOf" srcId="{2940FC99-19DD-6947-99E2-35D8751554C3}" destId="{B6472F83-614B-D947-B215-E8D87B28F430}" srcOrd="0" destOrd="0" presId="urn:microsoft.com/office/officeart/2005/8/layout/orgChart1"/>
    <dgm:cxn modelId="{82CBA1F4-0E67-B84B-88AD-E478B0468CE1}" type="presParOf" srcId="{B6472F83-614B-D947-B215-E8D87B28F430}" destId="{7A2AED69-E11C-1F4D-A053-14BC6A9CA15D}" srcOrd="0" destOrd="0" presId="urn:microsoft.com/office/officeart/2005/8/layout/orgChart1"/>
    <dgm:cxn modelId="{1523A154-03F8-A14C-92E6-1F2FD0C9863F}" type="presParOf" srcId="{B6472F83-614B-D947-B215-E8D87B28F430}" destId="{BF20E119-642F-3043-BF80-615433D646D1}" srcOrd="1" destOrd="0" presId="urn:microsoft.com/office/officeart/2005/8/layout/orgChart1"/>
    <dgm:cxn modelId="{2F28874C-A54E-7B48-A4C0-D774227B9C0A}" type="presParOf" srcId="{2940FC99-19DD-6947-99E2-35D8751554C3}" destId="{DB192226-CD7C-C745-9380-4E9BDAAB2796}" srcOrd="1" destOrd="0" presId="urn:microsoft.com/office/officeart/2005/8/layout/orgChart1"/>
    <dgm:cxn modelId="{12127478-CF51-A24B-8926-C3F6ADA7FF7F}" type="presParOf" srcId="{2940FC99-19DD-6947-99E2-35D8751554C3}" destId="{ACA5182D-1861-EC4F-95AD-8BF6F20F6A82}" srcOrd="2" destOrd="0" presId="urn:microsoft.com/office/officeart/2005/8/layout/orgChart1"/>
    <dgm:cxn modelId="{BA77681F-EDEC-A941-AA23-A9D0DC536CE5}" type="presParOf" srcId="{71B539E6-528A-CA41-AE43-B924E2FCF690}" destId="{64AB6F26-90E6-1348-A47F-F7DFE100FAF0}" srcOrd="2" destOrd="0" presId="urn:microsoft.com/office/officeart/2005/8/layout/orgChart1"/>
    <dgm:cxn modelId="{FF01D611-58AB-E747-8180-E62BE6B2F628}" type="presParOf" srcId="{71B539E6-528A-CA41-AE43-B924E2FCF690}" destId="{714319A6-F737-7140-9722-6BBE49263DD5}" srcOrd="3" destOrd="0" presId="urn:microsoft.com/office/officeart/2005/8/layout/orgChart1"/>
    <dgm:cxn modelId="{317BC6D7-3C4E-464A-8359-414E917DAA2C}" type="presParOf" srcId="{714319A6-F737-7140-9722-6BBE49263DD5}" destId="{2DA54654-620D-5448-ACE0-661FD1430D2B}" srcOrd="0" destOrd="0" presId="urn:microsoft.com/office/officeart/2005/8/layout/orgChart1"/>
    <dgm:cxn modelId="{65657F8B-5741-8D45-9C14-D7241C77E5B6}" type="presParOf" srcId="{2DA54654-620D-5448-ACE0-661FD1430D2B}" destId="{8D6CB881-1F28-C34A-AF9A-12DB936341EA}" srcOrd="0" destOrd="0" presId="urn:microsoft.com/office/officeart/2005/8/layout/orgChart1"/>
    <dgm:cxn modelId="{D82E1A09-858F-BB4B-BB2C-A9338E03F33C}" type="presParOf" srcId="{2DA54654-620D-5448-ACE0-661FD1430D2B}" destId="{E27CDE30-8D83-D34B-96E2-31760EFAA06D}" srcOrd="1" destOrd="0" presId="urn:microsoft.com/office/officeart/2005/8/layout/orgChart1"/>
    <dgm:cxn modelId="{2AE2BE32-F16F-054E-A13C-84E4A611FB2B}" type="presParOf" srcId="{714319A6-F737-7140-9722-6BBE49263DD5}" destId="{247670C9-27CF-9F4C-B096-65C91A35AE54}" srcOrd="1" destOrd="0" presId="urn:microsoft.com/office/officeart/2005/8/layout/orgChart1"/>
    <dgm:cxn modelId="{A2BCF8DD-D142-7243-95D6-E8C3F66CCFED}" type="presParOf" srcId="{714319A6-F737-7140-9722-6BBE49263DD5}" destId="{748980CB-8BEB-9F40-AED6-3FDEE862DE4E}" srcOrd="2" destOrd="0" presId="urn:microsoft.com/office/officeart/2005/8/layout/orgChart1"/>
    <dgm:cxn modelId="{B063FCFE-2340-4D4D-BD0D-E24497E52135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Attributes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 custLinFactNeighborY="0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237B1125-25D8-FC44-89BC-47C067896558}" type="presOf" srcId="{B3651FE9-2AB5-9349-94C2-AF81A387CE70}" destId="{64AB6F26-90E6-1348-A47F-F7DFE100FAF0}" srcOrd="0" destOrd="0" presId="urn:microsoft.com/office/officeart/2005/8/layout/orgChart1"/>
    <dgm:cxn modelId="{E99B4D29-6768-FB42-BFF8-B1FD82B84B67}" type="presOf" srcId="{0DA369B7-751B-B14D-8394-6DCE79ABB545}" destId="{B2329360-7DDD-4E44-B0DC-76AA07A59168}" srcOrd="0" destOrd="0" presId="urn:microsoft.com/office/officeart/2005/8/layout/orgChart1"/>
    <dgm:cxn modelId="{48BAAD32-6A1D-334D-A519-EAE94A8838C1}" type="presOf" srcId="{3909066A-FCB3-284B-A307-6AAE8DAF7F03}" destId="{7A2AED69-E11C-1F4D-A053-14BC6A9CA15D}" srcOrd="0" destOrd="0" presId="urn:microsoft.com/office/officeart/2005/8/layout/orgChart1"/>
    <dgm:cxn modelId="{37CB633B-BE41-FD4F-ABE8-3E48E5EEDF10}" type="presOf" srcId="{1844F3E8-A738-7944-A8B5-772A5B6B88AD}" destId="{E27CDE30-8D83-D34B-96E2-31760EFAA06D}" srcOrd="1" destOrd="0" presId="urn:microsoft.com/office/officeart/2005/8/layout/orgChart1"/>
    <dgm:cxn modelId="{3A93393C-848C-9548-AC64-4932DAFDE222}" type="presOf" srcId="{0DA369B7-751B-B14D-8394-6DCE79ABB545}" destId="{8FB55332-0F46-1742-AACB-9603B0D69B50}" srcOrd="1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D09DA365-26CA-424F-8436-8F2BD359CBEC}" type="presOf" srcId="{264877C4-E6AE-F64E-9EE7-0081DB6B419B}" destId="{6E59E2A1-6387-1B48-9708-F3D713052EBA}" srcOrd="0" destOrd="0" presId="urn:microsoft.com/office/officeart/2005/8/layout/orgChart1"/>
    <dgm:cxn modelId="{45C42EA0-A17A-B940-BA69-56A8BD4F3E32}" type="presOf" srcId="{3909066A-FCB3-284B-A307-6AAE8DAF7F03}" destId="{BF20E119-642F-3043-BF80-615433D646D1}" srcOrd="1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87540CE0-C528-5A4E-BAFE-ACB85B51914A}" type="presOf" srcId="{E8C9CE05-44A5-A041-9EC8-53DD99DA57BF}" destId="{468E1E5B-2CAD-3742-9D10-298FA9E3C4FE}" srcOrd="0" destOrd="0" presId="urn:microsoft.com/office/officeart/2005/8/layout/orgChart1"/>
    <dgm:cxn modelId="{D4F43FE4-B81C-E442-B807-DA76D139655E}" type="presOf" srcId="{1844F3E8-A738-7944-A8B5-772A5B6B88AD}" destId="{8D6CB881-1F28-C34A-AF9A-12DB936341EA}" srcOrd="0" destOrd="0" presId="urn:microsoft.com/office/officeart/2005/8/layout/orgChart1"/>
    <dgm:cxn modelId="{E8AF9A31-1BD7-A94C-AC4A-DAB8903BA605}" type="presParOf" srcId="{468E1E5B-2CAD-3742-9D10-298FA9E3C4FE}" destId="{AE0397F2-C521-264A-8C61-2BA59466CD13}" srcOrd="0" destOrd="0" presId="urn:microsoft.com/office/officeart/2005/8/layout/orgChart1"/>
    <dgm:cxn modelId="{45EC7119-F779-D948-BEC6-DDD03777AC1C}" type="presParOf" srcId="{AE0397F2-C521-264A-8C61-2BA59466CD13}" destId="{C3A25964-7E9B-684F-9986-98A3BBC06731}" srcOrd="0" destOrd="0" presId="urn:microsoft.com/office/officeart/2005/8/layout/orgChart1"/>
    <dgm:cxn modelId="{3653130A-5E31-A348-9A1D-D261EB9C0C17}" type="presParOf" srcId="{C3A25964-7E9B-684F-9986-98A3BBC06731}" destId="{B2329360-7DDD-4E44-B0DC-76AA07A59168}" srcOrd="0" destOrd="0" presId="urn:microsoft.com/office/officeart/2005/8/layout/orgChart1"/>
    <dgm:cxn modelId="{FD6B1345-666D-384A-A737-6ED821AF0100}" type="presParOf" srcId="{C3A25964-7E9B-684F-9986-98A3BBC06731}" destId="{8FB55332-0F46-1742-AACB-9603B0D69B50}" srcOrd="1" destOrd="0" presId="urn:microsoft.com/office/officeart/2005/8/layout/orgChart1"/>
    <dgm:cxn modelId="{DC5E5AAB-DC1F-3B4F-B851-ACB605061F03}" type="presParOf" srcId="{AE0397F2-C521-264A-8C61-2BA59466CD13}" destId="{71B539E6-528A-CA41-AE43-B924E2FCF690}" srcOrd="1" destOrd="0" presId="urn:microsoft.com/office/officeart/2005/8/layout/orgChart1"/>
    <dgm:cxn modelId="{73D3FF8F-8300-D446-B2C9-00A2BEF91376}" type="presParOf" srcId="{71B539E6-528A-CA41-AE43-B924E2FCF690}" destId="{6E59E2A1-6387-1B48-9708-F3D713052EBA}" srcOrd="0" destOrd="0" presId="urn:microsoft.com/office/officeart/2005/8/layout/orgChart1"/>
    <dgm:cxn modelId="{5CC29246-1160-4842-A1D3-3463221D3C58}" type="presParOf" srcId="{71B539E6-528A-CA41-AE43-B924E2FCF690}" destId="{2940FC99-19DD-6947-99E2-35D8751554C3}" srcOrd="1" destOrd="0" presId="urn:microsoft.com/office/officeart/2005/8/layout/orgChart1"/>
    <dgm:cxn modelId="{C8AC36A4-43EF-BB4C-AC0F-AADDCFA05F8D}" type="presParOf" srcId="{2940FC99-19DD-6947-99E2-35D8751554C3}" destId="{B6472F83-614B-D947-B215-E8D87B28F430}" srcOrd="0" destOrd="0" presId="urn:microsoft.com/office/officeart/2005/8/layout/orgChart1"/>
    <dgm:cxn modelId="{9ED750AE-A230-604E-8314-C1697A9E84A4}" type="presParOf" srcId="{B6472F83-614B-D947-B215-E8D87B28F430}" destId="{7A2AED69-E11C-1F4D-A053-14BC6A9CA15D}" srcOrd="0" destOrd="0" presId="urn:microsoft.com/office/officeart/2005/8/layout/orgChart1"/>
    <dgm:cxn modelId="{361C8A57-6195-F64D-A710-6B7C29725BD5}" type="presParOf" srcId="{B6472F83-614B-D947-B215-E8D87B28F430}" destId="{BF20E119-642F-3043-BF80-615433D646D1}" srcOrd="1" destOrd="0" presId="urn:microsoft.com/office/officeart/2005/8/layout/orgChart1"/>
    <dgm:cxn modelId="{BD0836BF-B556-2C4A-BFF6-0AAF7CB3C0F4}" type="presParOf" srcId="{2940FC99-19DD-6947-99E2-35D8751554C3}" destId="{DB192226-CD7C-C745-9380-4E9BDAAB2796}" srcOrd="1" destOrd="0" presId="urn:microsoft.com/office/officeart/2005/8/layout/orgChart1"/>
    <dgm:cxn modelId="{E1E5788D-CE3C-5842-A49F-D093549C4402}" type="presParOf" srcId="{2940FC99-19DD-6947-99E2-35D8751554C3}" destId="{ACA5182D-1861-EC4F-95AD-8BF6F20F6A82}" srcOrd="2" destOrd="0" presId="urn:microsoft.com/office/officeart/2005/8/layout/orgChart1"/>
    <dgm:cxn modelId="{8DF2365F-7BC5-7440-8A59-7D5860069109}" type="presParOf" srcId="{71B539E6-528A-CA41-AE43-B924E2FCF690}" destId="{64AB6F26-90E6-1348-A47F-F7DFE100FAF0}" srcOrd="2" destOrd="0" presId="urn:microsoft.com/office/officeart/2005/8/layout/orgChart1"/>
    <dgm:cxn modelId="{4A7E8BD7-2532-134F-B72E-8D440C11C905}" type="presParOf" srcId="{71B539E6-528A-CA41-AE43-B924E2FCF690}" destId="{714319A6-F737-7140-9722-6BBE49263DD5}" srcOrd="3" destOrd="0" presId="urn:microsoft.com/office/officeart/2005/8/layout/orgChart1"/>
    <dgm:cxn modelId="{D124FBD8-41DF-8543-9D61-8A4A2A7AD6D9}" type="presParOf" srcId="{714319A6-F737-7140-9722-6BBE49263DD5}" destId="{2DA54654-620D-5448-ACE0-661FD1430D2B}" srcOrd="0" destOrd="0" presId="urn:microsoft.com/office/officeart/2005/8/layout/orgChart1"/>
    <dgm:cxn modelId="{AC6EA6E2-EFF1-3042-9A2F-C47AE7E628D4}" type="presParOf" srcId="{2DA54654-620D-5448-ACE0-661FD1430D2B}" destId="{8D6CB881-1F28-C34A-AF9A-12DB936341EA}" srcOrd="0" destOrd="0" presId="urn:microsoft.com/office/officeart/2005/8/layout/orgChart1"/>
    <dgm:cxn modelId="{EBA3F12B-A6C1-594E-B373-12DF0542BDBD}" type="presParOf" srcId="{2DA54654-620D-5448-ACE0-661FD1430D2B}" destId="{E27CDE30-8D83-D34B-96E2-31760EFAA06D}" srcOrd="1" destOrd="0" presId="urn:microsoft.com/office/officeart/2005/8/layout/orgChart1"/>
    <dgm:cxn modelId="{0D487C5B-A700-B043-9DCF-9BFF246643E1}" type="presParOf" srcId="{714319A6-F737-7140-9722-6BBE49263DD5}" destId="{247670C9-27CF-9F4C-B096-65C91A35AE54}" srcOrd="1" destOrd="0" presId="urn:microsoft.com/office/officeart/2005/8/layout/orgChart1"/>
    <dgm:cxn modelId="{7687EE6B-7E70-4A42-973D-2B15DF573C07}" type="presParOf" srcId="{714319A6-F737-7140-9722-6BBE49263DD5}" destId="{748980CB-8BEB-9F40-AED6-3FDEE862DE4E}" srcOrd="2" destOrd="0" presId="urn:microsoft.com/office/officeart/2005/8/layout/orgChart1"/>
    <dgm:cxn modelId="{F0D428B4-48D0-474A-AD52-92B07441701A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125949-B788-7840-999C-8804884DDBC3}" type="doc">
      <dgm:prSet loTypeId="urn:microsoft.com/office/officeart/2005/8/layout/vList5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B21983-652B-7F47-82CC-BDB84023E20C}">
      <dgm:prSet/>
      <dgm:spPr/>
      <dgm:t>
        <a:bodyPr/>
        <a:lstStyle/>
        <a:p>
          <a:pPr rtl="0"/>
          <a:r>
            <a:rPr lang="en-US" dirty="0"/>
            <a:t>Separation of Concerns</a:t>
          </a:r>
        </a:p>
      </dgm:t>
    </dgm:pt>
    <dgm:pt modelId="{558B0971-76D7-D744-B0C5-BABCC6D0B0A9}" type="parTrans" cxnId="{CD1CEA6A-34E9-4646-9411-7374E22D4291}">
      <dgm:prSet/>
      <dgm:spPr/>
      <dgm:t>
        <a:bodyPr/>
        <a:lstStyle/>
        <a:p>
          <a:endParaRPr lang="en-US"/>
        </a:p>
      </dgm:t>
    </dgm:pt>
    <dgm:pt modelId="{D0C3B6B7-1C10-D14A-BA50-94FEB5539860}" type="sibTrans" cxnId="{CD1CEA6A-34E9-4646-9411-7374E22D4291}">
      <dgm:prSet/>
      <dgm:spPr/>
      <dgm:t>
        <a:bodyPr/>
        <a:lstStyle/>
        <a:p>
          <a:endParaRPr lang="en-US"/>
        </a:p>
      </dgm:t>
    </dgm:pt>
    <dgm:pt modelId="{727DF072-1FA4-A54A-B075-A186379B487B}">
      <dgm:prSet/>
      <dgm:spPr/>
      <dgm:t>
        <a:bodyPr/>
        <a:lstStyle/>
        <a:p>
          <a:pPr rtl="0"/>
          <a:r>
            <a:rPr lang="en-US" dirty="0"/>
            <a:t>Single Responsibility Principle</a:t>
          </a:r>
        </a:p>
      </dgm:t>
    </dgm:pt>
    <dgm:pt modelId="{2B3010E9-0727-3543-B0B7-9F28B7B3511A}" type="parTrans" cxnId="{F738900B-A299-A340-BFBF-3B3B0755C167}">
      <dgm:prSet/>
      <dgm:spPr/>
      <dgm:t>
        <a:bodyPr/>
        <a:lstStyle/>
        <a:p>
          <a:endParaRPr lang="en-US"/>
        </a:p>
      </dgm:t>
    </dgm:pt>
    <dgm:pt modelId="{1F19AD06-8EFE-E84A-95E3-620D70B24708}" type="sibTrans" cxnId="{F738900B-A299-A340-BFBF-3B3B0755C167}">
      <dgm:prSet/>
      <dgm:spPr/>
      <dgm:t>
        <a:bodyPr/>
        <a:lstStyle/>
        <a:p>
          <a:endParaRPr lang="en-US"/>
        </a:p>
      </dgm:t>
    </dgm:pt>
    <dgm:pt modelId="{148524B7-7AEE-3A4E-A88F-FBF434CB7AC0}">
      <dgm:prSet/>
      <dgm:spPr/>
      <dgm:t>
        <a:bodyPr/>
        <a:lstStyle/>
        <a:p>
          <a:pPr rtl="0"/>
          <a:r>
            <a:rPr lang="en-US" dirty="0"/>
            <a:t>Principle of Least Knowledge</a:t>
          </a:r>
        </a:p>
      </dgm:t>
    </dgm:pt>
    <dgm:pt modelId="{0213A740-4BBE-374D-87A7-44BF9A811A19}" type="parTrans" cxnId="{C102227A-7FC1-D242-B485-4F69E6735940}">
      <dgm:prSet/>
      <dgm:spPr/>
      <dgm:t>
        <a:bodyPr/>
        <a:lstStyle/>
        <a:p>
          <a:endParaRPr lang="en-US"/>
        </a:p>
      </dgm:t>
    </dgm:pt>
    <dgm:pt modelId="{560AF499-2B15-B440-B0A4-410F624945A4}" type="sibTrans" cxnId="{C102227A-7FC1-D242-B485-4F69E6735940}">
      <dgm:prSet/>
      <dgm:spPr/>
      <dgm:t>
        <a:bodyPr/>
        <a:lstStyle/>
        <a:p>
          <a:endParaRPr lang="en-US"/>
        </a:p>
      </dgm:t>
    </dgm:pt>
    <dgm:pt modelId="{E880BBCE-9E10-F44D-BC3E-1D33E12371E8}">
      <dgm:prSet/>
      <dgm:spPr/>
      <dgm:t>
        <a:bodyPr/>
        <a:lstStyle/>
        <a:p>
          <a:pPr rtl="0"/>
          <a:r>
            <a:rPr lang="en-US" dirty="0"/>
            <a:t>Don’t Repeat Yourself (DRY)</a:t>
          </a:r>
        </a:p>
      </dgm:t>
    </dgm:pt>
    <dgm:pt modelId="{34211B74-CEE3-E241-A21F-E43D3AA145B5}" type="parTrans" cxnId="{4C23760D-D5DB-4342-9B91-8DBE53C94D28}">
      <dgm:prSet/>
      <dgm:spPr/>
      <dgm:t>
        <a:bodyPr/>
        <a:lstStyle/>
        <a:p>
          <a:endParaRPr lang="en-US"/>
        </a:p>
      </dgm:t>
    </dgm:pt>
    <dgm:pt modelId="{C8ECC7EA-3A1A-E74F-B250-6FBFFE6BDB5B}" type="sibTrans" cxnId="{4C23760D-D5DB-4342-9B91-8DBE53C94D28}">
      <dgm:prSet/>
      <dgm:spPr/>
      <dgm:t>
        <a:bodyPr/>
        <a:lstStyle/>
        <a:p>
          <a:endParaRPr lang="en-US"/>
        </a:p>
      </dgm:t>
    </dgm:pt>
    <dgm:pt modelId="{B50C87EC-84F5-6E4C-9790-ABE85FF59EC9}">
      <dgm:prSet/>
      <dgm:spPr/>
      <dgm:t>
        <a:bodyPr/>
        <a:lstStyle/>
        <a:p>
          <a:pPr rtl="0"/>
          <a:r>
            <a:rPr lang="en-US" dirty="0"/>
            <a:t>Minimize Upfront Design (KISS)</a:t>
          </a:r>
        </a:p>
      </dgm:t>
    </dgm:pt>
    <dgm:pt modelId="{CEE31001-D40F-984D-A286-38AE38076713}" type="parTrans" cxnId="{F685AE7A-9B08-614D-A466-FD52ABCEBC79}">
      <dgm:prSet/>
      <dgm:spPr/>
      <dgm:t>
        <a:bodyPr/>
        <a:lstStyle/>
        <a:p>
          <a:endParaRPr lang="en-US"/>
        </a:p>
      </dgm:t>
    </dgm:pt>
    <dgm:pt modelId="{A75AC86E-894F-4A42-BCBF-3B428AE063C6}" type="sibTrans" cxnId="{F685AE7A-9B08-614D-A466-FD52ABCEBC79}">
      <dgm:prSet/>
      <dgm:spPr/>
      <dgm:t>
        <a:bodyPr/>
        <a:lstStyle/>
        <a:p>
          <a:endParaRPr lang="en-US"/>
        </a:p>
      </dgm:t>
    </dgm:pt>
    <dgm:pt modelId="{95976343-5E6F-504B-B5F3-1FC2A352A049}">
      <dgm:prSet/>
      <dgm:spPr/>
      <dgm:t>
        <a:bodyPr/>
        <a:lstStyle/>
        <a:p>
          <a:pPr rtl="0"/>
          <a:r>
            <a:rPr lang="en-US" dirty="0"/>
            <a:t>Minimize overlap between components</a:t>
          </a:r>
        </a:p>
      </dgm:t>
    </dgm:pt>
    <dgm:pt modelId="{02B00FF9-F85F-5146-A850-7898B0A13D46}" type="parTrans" cxnId="{02486464-2549-5943-8282-7D479601364C}">
      <dgm:prSet/>
      <dgm:spPr/>
      <dgm:t>
        <a:bodyPr/>
        <a:lstStyle/>
        <a:p>
          <a:endParaRPr lang="en-US"/>
        </a:p>
      </dgm:t>
    </dgm:pt>
    <dgm:pt modelId="{4F2DBC07-E1A1-9649-B667-15B52A247944}" type="sibTrans" cxnId="{02486464-2549-5943-8282-7D479601364C}">
      <dgm:prSet/>
      <dgm:spPr/>
      <dgm:t>
        <a:bodyPr/>
        <a:lstStyle/>
        <a:p>
          <a:endParaRPr lang="en-US"/>
        </a:p>
      </dgm:t>
    </dgm:pt>
    <dgm:pt modelId="{35EAE82A-F0F5-CE4D-910D-9ADCB611BF82}">
      <dgm:prSet/>
      <dgm:spPr/>
      <dgm:t>
        <a:bodyPr/>
        <a:lstStyle/>
        <a:p>
          <a:pPr rtl="0"/>
          <a:r>
            <a:rPr lang="en-US" dirty="0"/>
            <a:t>A class/method/function should do one thing well</a:t>
          </a:r>
        </a:p>
      </dgm:t>
    </dgm:pt>
    <dgm:pt modelId="{2696CF8B-070D-124A-9429-2AF809E0ED86}" type="parTrans" cxnId="{E2F65B09-8E35-C84C-97E1-05DA08A693E7}">
      <dgm:prSet/>
      <dgm:spPr/>
      <dgm:t>
        <a:bodyPr/>
        <a:lstStyle/>
        <a:p>
          <a:endParaRPr lang="en-US"/>
        </a:p>
      </dgm:t>
    </dgm:pt>
    <dgm:pt modelId="{05EECFA3-D2B5-0041-9C55-92F76E26E777}" type="sibTrans" cxnId="{E2F65B09-8E35-C84C-97E1-05DA08A693E7}">
      <dgm:prSet/>
      <dgm:spPr/>
      <dgm:t>
        <a:bodyPr/>
        <a:lstStyle/>
        <a:p>
          <a:endParaRPr lang="en-US"/>
        </a:p>
      </dgm:t>
    </dgm:pt>
    <dgm:pt modelId="{3D5A27D5-1E93-9948-A9FF-8292AAA64085}">
      <dgm:prSet/>
      <dgm:spPr/>
      <dgm:t>
        <a:bodyPr/>
        <a:lstStyle/>
        <a:p>
          <a:pPr rtl="0"/>
          <a:r>
            <a:rPr lang="en-US" dirty="0"/>
            <a:t>Minimize what others need to know about your internals (don’t know and don’t care)</a:t>
          </a:r>
        </a:p>
      </dgm:t>
    </dgm:pt>
    <dgm:pt modelId="{B3ADDAB4-A949-774C-9677-A7756A9C9ACA}" type="parTrans" cxnId="{BF4E2A2F-0611-0F4C-8784-55A9E84D4210}">
      <dgm:prSet/>
      <dgm:spPr/>
      <dgm:t>
        <a:bodyPr/>
        <a:lstStyle/>
        <a:p>
          <a:endParaRPr lang="en-US"/>
        </a:p>
      </dgm:t>
    </dgm:pt>
    <dgm:pt modelId="{725FCC46-F287-FF45-9499-7F3B55568AF4}" type="sibTrans" cxnId="{BF4E2A2F-0611-0F4C-8784-55A9E84D4210}">
      <dgm:prSet/>
      <dgm:spPr/>
      <dgm:t>
        <a:bodyPr/>
        <a:lstStyle/>
        <a:p>
          <a:endParaRPr lang="en-US"/>
        </a:p>
      </dgm:t>
    </dgm:pt>
    <dgm:pt modelId="{E6322038-C0DB-5545-9504-F406FB853C65}">
      <dgm:prSet/>
      <dgm:spPr/>
      <dgm:t>
        <a:bodyPr/>
        <a:lstStyle/>
        <a:p>
          <a:pPr rtl="0"/>
          <a:r>
            <a:rPr lang="en-US" dirty="0"/>
            <a:t>Don’t duplicate functionality in multiple places</a:t>
          </a:r>
        </a:p>
      </dgm:t>
    </dgm:pt>
    <dgm:pt modelId="{814086DB-DCA3-D74F-A6BD-0745EBE0608D}" type="parTrans" cxnId="{1D4ECFD7-EAEA-0E4C-B0CD-791A4353968B}">
      <dgm:prSet/>
      <dgm:spPr/>
      <dgm:t>
        <a:bodyPr/>
        <a:lstStyle/>
        <a:p>
          <a:endParaRPr lang="en-US"/>
        </a:p>
      </dgm:t>
    </dgm:pt>
    <dgm:pt modelId="{C2A7F113-A589-CE4A-9D54-D823CE7E72F9}" type="sibTrans" cxnId="{1D4ECFD7-EAEA-0E4C-B0CD-791A4353968B}">
      <dgm:prSet/>
      <dgm:spPr/>
      <dgm:t>
        <a:bodyPr/>
        <a:lstStyle/>
        <a:p>
          <a:endParaRPr lang="en-US"/>
        </a:p>
      </dgm:t>
    </dgm:pt>
    <dgm:pt modelId="{AA3018AF-A190-5F49-9123-0C83A19DC34B}">
      <dgm:prSet/>
      <dgm:spPr/>
      <dgm:t>
        <a:bodyPr/>
        <a:lstStyle/>
        <a:p>
          <a:pPr rtl="0"/>
          <a:r>
            <a:rPr lang="en-US" dirty="0"/>
            <a:t>Keep it simple and elegant</a:t>
          </a:r>
        </a:p>
      </dgm:t>
    </dgm:pt>
    <dgm:pt modelId="{2DFD9E86-4284-294E-9E1D-0E7879BCAD89}" type="parTrans" cxnId="{59703863-20F8-0647-B318-5BCF7959264B}">
      <dgm:prSet/>
      <dgm:spPr/>
      <dgm:t>
        <a:bodyPr/>
        <a:lstStyle/>
        <a:p>
          <a:endParaRPr lang="en-US"/>
        </a:p>
      </dgm:t>
    </dgm:pt>
    <dgm:pt modelId="{52F7BC72-086C-4C48-88D9-06A1E5592D3A}" type="sibTrans" cxnId="{59703863-20F8-0647-B318-5BCF7959264B}">
      <dgm:prSet/>
      <dgm:spPr/>
      <dgm:t>
        <a:bodyPr/>
        <a:lstStyle/>
        <a:p>
          <a:endParaRPr lang="en-US"/>
        </a:p>
      </dgm:t>
    </dgm:pt>
    <dgm:pt modelId="{A995A364-8F81-214E-BA8D-CD8FC1FAE094}" type="pres">
      <dgm:prSet presAssocID="{90125949-B788-7840-999C-8804884DDBC3}" presName="Name0" presStyleCnt="0">
        <dgm:presLayoutVars>
          <dgm:dir/>
          <dgm:animLvl val="lvl"/>
          <dgm:resizeHandles val="exact"/>
        </dgm:presLayoutVars>
      </dgm:prSet>
      <dgm:spPr/>
    </dgm:pt>
    <dgm:pt modelId="{53CDF620-0DC9-094A-A4E4-57380CD27A33}" type="pres">
      <dgm:prSet presAssocID="{30B21983-652B-7F47-82CC-BDB84023E20C}" presName="linNode" presStyleCnt="0"/>
      <dgm:spPr/>
    </dgm:pt>
    <dgm:pt modelId="{22B50B55-983C-6541-905C-1FE0E990AB90}" type="pres">
      <dgm:prSet presAssocID="{30B21983-652B-7F47-82CC-BDB84023E20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FB56232B-0B96-8647-81CA-5182F7AB277B}" type="pres">
      <dgm:prSet presAssocID="{30B21983-652B-7F47-82CC-BDB84023E20C}" presName="descendantText" presStyleLbl="alignAccFollowNode1" presStyleIdx="0" presStyleCnt="5">
        <dgm:presLayoutVars>
          <dgm:bulletEnabled val="1"/>
        </dgm:presLayoutVars>
      </dgm:prSet>
      <dgm:spPr/>
    </dgm:pt>
    <dgm:pt modelId="{AAE89E91-F021-3C44-B7C5-1F14A7CFC3A7}" type="pres">
      <dgm:prSet presAssocID="{D0C3B6B7-1C10-D14A-BA50-94FEB5539860}" presName="sp" presStyleCnt="0"/>
      <dgm:spPr/>
    </dgm:pt>
    <dgm:pt modelId="{5727AC17-8342-7040-8127-1BA9C2FA6352}" type="pres">
      <dgm:prSet presAssocID="{727DF072-1FA4-A54A-B075-A186379B487B}" presName="linNode" presStyleCnt="0"/>
      <dgm:spPr/>
    </dgm:pt>
    <dgm:pt modelId="{8EC3095F-DFF9-484E-8317-4CD0FE99DF92}" type="pres">
      <dgm:prSet presAssocID="{727DF072-1FA4-A54A-B075-A186379B487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A44F307-8357-1D42-BFD5-B32E002AC02F}" type="pres">
      <dgm:prSet presAssocID="{727DF072-1FA4-A54A-B075-A186379B487B}" presName="descendantText" presStyleLbl="alignAccFollowNode1" presStyleIdx="1" presStyleCnt="5">
        <dgm:presLayoutVars>
          <dgm:bulletEnabled val="1"/>
        </dgm:presLayoutVars>
      </dgm:prSet>
      <dgm:spPr/>
    </dgm:pt>
    <dgm:pt modelId="{2E4B2808-A7A6-AF42-9600-E1A7F66B2544}" type="pres">
      <dgm:prSet presAssocID="{1F19AD06-8EFE-E84A-95E3-620D70B24708}" presName="sp" presStyleCnt="0"/>
      <dgm:spPr/>
    </dgm:pt>
    <dgm:pt modelId="{DC8F3C55-6B4D-8C4F-B57E-617811D1343B}" type="pres">
      <dgm:prSet presAssocID="{148524B7-7AEE-3A4E-A88F-FBF434CB7AC0}" presName="linNode" presStyleCnt="0"/>
      <dgm:spPr/>
    </dgm:pt>
    <dgm:pt modelId="{97EE5CB6-2628-1F4E-80E4-6471E909691F}" type="pres">
      <dgm:prSet presAssocID="{148524B7-7AEE-3A4E-A88F-FBF434CB7AC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5912816-C074-114E-B9A1-B6AEC50D704C}" type="pres">
      <dgm:prSet presAssocID="{148524B7-7AEE-3A4E-A88F-FBF434CB7AC0}" presName="descendantText" presStyleLbl="alignAccFollowNode1" presStyleIdx="2" presStyleCnt="5">
        <dgm:presLayoutVars>
          <dgm:bulletEnabled val="1"/>
        </dgm:presLayoutVars>
      </dgm:prSet>
      <dgm:spPr/>
    </dgm:pt>
    <dgm:pt modelId="{A78B43C8-C0C2-1549-A888-CF5059CEA3A6}" type="pres">
      <dgm:prSet presAssocID="{560AF499-2B15-B440-B0A4-410F624945A4}" presName="sp" presStyleCnt="0"/>
      <dgm:spPr/>
    </dgm:pt>
    <dgm:pt modelId="{B7385B0E-89A7-EF47-B82D-65EF3522C363}" type="pres">
      <dgm:prSet presAssocID="{E880BBCE-9E10-F44D-BC3E-1D33E12371E8}" presName="linNode" presStyleCnt="0"/>
      <dgm:spPr/>
    </dgm:pt>
    <dgm:pt modelId="{B72CE703-7CEF-F543-AA29-79C8F3447DB7}" type="pres">
      <dgm:prSet presAssocID="{E880BBCE-9E10-F44D-BC3E-1D33E12371E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FE3C71F-2A24-9B4B-B695-211E21CF0503}" type="pres">
      <dgm:prSet presAssocID="{E880BBCE-9E10-F44D-BC3E-1D33E12371E8}" presName="descendantText" presStyleLbl="alignAccFollowNode1" presStyleIdx="3" presStyleCnt="5">
        <dgm:presLayoutVars>
          <dgm:bulletEnabled val="1"/>
        </dgm:presLayoutVars>
      </dgm:prSet>
      <dgm:spPr/>
    </dgm:pt>
    <dgm:pt modelId="{640E81D7-05FB-FF45-9802-2CB993CBAF21}" type="pres">
      <dgm:prSet presAssocID="{C8ECC7EA-3A1A-E74F-B250-6FBFFE6BDB5B}" presName="sp" presStyleCnt="0"/>
      <dgm:spPr/>
    </dgm:pt>
    <dgm:pt modelId="{CC8D8EAB-D886-6843-BF3B-7E34FD40BBAF}" type="pres">
      <dgm:prSet presAssocID="{B50C87EC-84F5-6E4C-9790-ABE85FF59EC9}" presName="linNode" presStyleCnt="0"/>
      <dgm:spPr/>
    </dgm:pt>
    <dgm:pt modelId="{1F9D2516-B3C1-1F46-8029-CC5DCD5963BE}" type="pres">
      <dgm:prSet presAssocID="{B50C87EC-84F5-6E4C-9790-ABE85FF59EC9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3F101B44-3AA1-DB4C-9AAD-44026A12491C}" type="pres">
      <dgm:prSet presAssocID="{B50C87EC-84F5-6E4C-9790-ABE85FF59EC9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2F65B09-8E35-C84C-97E1-05DA08A693E7}" srcId="{727DF072-1FA4-A54A-B075-A186379B487B}" destId="{35EAE82A-F0F5-CE4D-910D-9ADCB611BF82}" srcOrd="0" destOrd="0" parTransId="{2696CF8B-070D-124A-9429-2AF809E0ED86}" sibTransId="{05EECFA3-D2B5-0041-9C55-92F76E26E777}"/>
    <dgm:cxn modelId="{F738900B-A299-A340-BFBF-3B3B0755C167}" srcId="{90125949-B788-7840-999C-8804884DDBC3}" destId="{727DF072-1FA4-A54A-B075-A186379B487B}" srcOrd="1" destOrd="0" parTransId="{2B3010E9-0727-3543-B0B7-9F28B7B3511A}" sibTransId="{1F19AD06-8EFE-E84A-95E3-620D70B24708}"/>
    <dgm:cxn modelId="{4C23760D-D5DB-4342-9B91-8DBE53C94D28}" srcId="{90125949-B788-7840-999C-8804884DDBC3}" destId="{E880BBCE-9E10-F44D-BC3E-1D33E12371E8}" srcOrd="3" destOrd="0" parTransId="{34211B74-CEE3-E241-A21F-E43D3AA145B5}" sibTransId="{C8ECC7EA-3A1A-E74F-B250-6FBFFE6BDB5B}"/>
    <dgm:cxn modelId="{BF4E2A2F-0611-0F4C-8784-55A9E84D4210}" srcId="{148524B7-7AEE-3A4E-A88F-FBF434CB7AC0}" destId="{3D5A27D5-1E93-9948-A9FF-8292AAA64085}" srcOrd="0" destOrd="0" parTransId="{B3ADDAB4-A949-774C-9677-A7756A9C9ACA}" sibTransId="{725FCC46-F287-FF45-9499-7F3B55568AF4}"/>
    <dgm:cxn modelId="{55D90F33-220E-2B4E-9CC4-A42A90323A1F}" type="presOf" srcId="{35EAE82A-F0F5-CE4D-910D-9ADCB611BF82}" destId="{7A44F307-8357-1D42-BFD5-B32E002AC02F}" srcOrd="0" destOrd="0" presId="urn:microsoft.com/office/officeart/2005/8/layout/vList5"/>
    <dgm:cxn modelId="{32CED738-5BF7-7944-91B5-4C5842921DA1}" type="presOf" srcId="{90125949-B788-7840-999C-8804884DDBC3}" destId="{A995A364-8F81-214E-BA8D-CD8FC1FAE094}" srcOrd="0" destOrd="0" presId="urn:microsoft.com/office/officeart/2005/8/layout/vList5"/>
    <dgm:cxn modelId="{8D7DC25D-5784-D44F-8C49-8B2A697FE21B}" type="presOf" srcId="{30B21983-652B-7F47-82CC-BDB84023E20C}" destId="{22B50B55-983C-6541-905C-1FE0E990AB90}" srcOrd="0" destOrd="0" presId="urn:microsoft.com/office/officeart/2005/8/layout/vList5"/>
    <dgm:cxn modelId="{59703863-20F8-0647-B318-5BCF7959264B}" srcId="{B50C87EC-84F5-6E4C-9790-ABE85FF59EC9}" destId="{AA3018AF-A190-5F49-9123-0C83A19DC34B}" srcOrd="0" destOrd="0" parTransId="{2DFD9E86-4284-294E-9E1D-0E7879BCAD89}" sibTransId="{52F7BC72-086C-4C48-88D9-06A1E5592D3A}"/>
    <dgm:cxn modelId="{02486464-2549-5943-8282-7D479601364C}" srcId="{30B21983-652B-7F47-82CC-BDB84023E20C}" destId="{95976343-5E6F-504B-B5F3-1FC2A352A049}" srcOrd="0" destOrd="0" parTransId="{02B00FF9-F85F-5146-A850-7898B0A13D46}" sibTransId="{4F2DBC07-E1A1-9649-B667-15B52A247944}"/>
    <dgm:cxn modelId="{3C0DE865-C9E9-B54F-91C9-1DE0612FB4CE}" type="presOf" srcId="{95976343-5E6F-504B-B5F3-1FC2A352A049}" destId="{FB56232B-0B96-8647-81CA-5182F7AB277B}" srcOrd="0" destOrd="0" presId="urn:microsoft.com/office/officeart/2005/8/layout/vList5"/>
    <dgm:cxn modelId="{D01F0668-C7CC-7746-90EE-B5F429A5488B}" type="presOf" srcId="{727DF072-1FA4-A54A-B075-A186379B487B}" destId="{8EC3095F-DFF9-484E-8317-4CD0FE99DF92}" srcOrd="0" destOrd="0" presId="urn:microsoft.com/office/officeart/2005/8/layout/vList5"/>
    <dgm:cxn modelId="{CD1CEA6A-34E9-4646-9411-7374E22D4291}" srcId="{90125949-B788-7840-999C-8804884DDBC3}" destId="{30B21983-652B-7F47-82CC-BDB84023E20C}" srcOrd="0" destOrd="0" parTransId="{558B0971-76D7-D744-B0C5-BABCC6D0B0A9}" sibTransId="{D0C3B6B7-1C10-D14A-BA50-94FEB5539860}"/>
    <dgm:cxn modelId="{C102227A-7FC1-D242-B485-4F69E6735940}" srcId="{90125949-B788-7840-999C-8804884DDBC3}" destId="{148524B7-7AEE-3A4E-A88F-FBF434CB7AC0}" srcOrd="2" destOrd="0" parTransId="{0213A740-4BBE-374D-87A7-44BF9A811A19}" sibTransId="{560AF499-2B15-B440-B0A4-410F624945A4}"/>
    <dgm:cxn modelId="{F685AE7A-9B08-614D-A466-FD52ABCEBC79}" srcId="{90125949-B788-7840-999C-8804884DDBC3}" destId="{B50C87EC-84F5-6E4C-9790-ABE85FF59EC9}" srcOrd="4" destOrd="0" parTransId="{CEE31001-D40F-984D-A286-38AE38076713}" sibTransId="{A75AC86E-894F-4A42-BCBF-3B428AE063C6}"/>
    <dgm:cxn modelId="{173CC981-6BCB-3643-8A24-8D9415829761}" type="presOf" srcId="{AA3018AF-A190-5F49-9123-0C83A19DC34B}" destId="{3F101B44-3AA1-DB4C-9AAD-44026A12491C}" srcOrd="0" destOrd="0" presId="urn:microsoft.com/office/officeart/2005/8/layout/vList5"/>
    <dgm:cxn modelId="{146AAB89-0BD6-3A49-9849-5617F1573C30}" type="presOf" srcId="{3D5A27D5-1E93-9948-A9FF-8292AAA64085}" destId="{95912816-C074-114E-B9A1-B6AEC50D704C}" srcOrd="0" destOrd="0" presId="urn:microsoft.com/office/officeart/2005/8/layout/vList5"/>
    <dgm:cxn modelId="{8ADB8EAE-C835-8148-9ACB-C38A235A70E1}" type="presOf" srcId="{E880BBCE-9E10-F44D-BC3E-1D33E12371E8}" destId="{B72CE703-7CEF-F543-AA29-79C8F3447DB7}" srcOrd="0" destOrd="0" presId="urn:microsoft.com/office/officeart/2005/8/layout/vList5"/>
    <dgm:cxn modelId="{ABEE7ABD-E9C5-2149-8971-8F403B42ABC3}" type="presOf" srcId="{B50C87EC-84F5-6E4C-9790-ABE85FF59EC9}" destId="{1F9D2516-B3C1-1F46-8029-CC5DCD5963BE}" srcOrd="0" destOrd="0" presId="urn:microsoft.com/office/officeart/2005/8/layout/vList5"/>
    <dgm:cxn modelId="{E00449D4-834A-C347-BC88-9A3E19147BCD}" type="presOf" srcId="{148524B7-7AEE-3A4E-A88F-FBF434CB7AC0}" destId="{97EE5CB6-2628-1F4E-80E4-6471E909691F}" srcOrd="0" destOrd="0" presId="urn:microsoft.com/office/officeart/2005/8/layout/vList5"/>
    <dgm:cxn modelId="{FD54C9D7-8BF4-3F4C-8388-B6AB24B05CE4}" type="presOf" srcId="{E6322038-C0DB-5545-9504-F406FB853C65}" destId="{4FE3C71F-2A24-9B4B-B695-211E21CF0503}" srcOrd="0" destOrd="0" presId="urn:microsoft.com/office/officeart/2005/8/layout/vList5"/>
    <dgm:cxn modelId="{1D4ECFD7-EAEA-0E4C-B0CD-791A4353968B}" srcId="{E880BBCE-9E10-F44D-BC3E-1D33E12371E8}" destId="{E6322038-C0DB-5545-9504-F406FB853C65}" srcOrd="0" destOrd="0" parTransId="{814086DB-DCA3-D74F-A6BD-0745EBE0608D}" sibTransId="{C2A7F113-A589-CE4A-9D54-D823CE7E72F9}"/>
    <dgm:cxn modelId="{47F5D576-2671-CF47-B447-B02712FCA4EB}" type="presParOf" srcId="{A995A364-8F81-214E-BA8D-CD8FC1FAE094}" destId="{53CDF620-0DC9-094A-A4E4-57380CD27A33}" srcOrd="0" destOrd="0" presId="urn:microsoft.com/office/officeart/2005/8/layout/vList5"/>
    <dgm:cxn modelId="{CEF143F4-AA0A-BB4C-9A8C-2FEAF984C031}" type="presParOf" srcId="{53CDF620-0DC9-094A-A4E4-57380CD27A33}" destId="{22B50B55-983C-6541-905C-1FE0E990AB90}" srcOrd="0" destOrd="0" presId="urn:microsoft.com/office/officeart/2005/8/layout/vList5"/>
    <dgm:cxn modelId="{3842E2BE-4B19-F948-A019-25544760C71D}" type="presParOf" srcId="{53CDF620-0DC9-094A-A4E4-57380CD27A33}" destId="{FB56232B-0B96-8647-81CA-5182F7AB277B}" srcOrd="1" destOrd="0" presId="urn:microsoft.com/office/officeart/2005/8/layout/vList5"/>
    <dgm:cxn modelId="{FD3ECB4A-E3EE-F142-B017-D7E13B5BB931}" type="presParOf" srcId="{A995A364-8F81-214E-BA8D-CD8FC1FAE094}" destId="{AAE89E91-F021-3C44-B7C5-1F14A7CFC3A7}" srcOrd="1" destOrd="0" presId="urn:microsoft.com/office/officeart/2005/8/layout/vList5"/>
    <dgm:cxn modelId="{0F80B1EC-E176-624D-AD14-78F267E75515}" type="presParOf" srcId="{A995A364-8F81-214E-BA8D-CD8FC1FAE094}" destId="{5727AC17-8342-7040-8127-1BA9C2FA6352}" srcOrd="2" destOrd="0" presId="urn:microsoft.com/office/officeart/2005/8/layout/vList5"/>
    <dgm:cxn modelId="{A3A6B5D0-2976-FA4E-A627-BD037479BAF2}" type="presParOf" srcId="{5727AC17-8342-7040-8127-1BA9C2FA6352}" destId="{8EC3095F-DFF9-484E-8317-4CD0FE99DF92}" srcOrd="0" destOrd="0" presId="urn:microsoft.com/office/officeart/2005/8/layout/vList5"/>
    <dgm:cxn modelId="{F93C548D-DE92-FD47-BC15-F6F39573049A}" type="presParOf" srcId="{5727AC17-8342-7040-8127-1BA9C2FA6352}" destId="{7A44F307-8357-1D42-BFD5-B32E002AC02F}" srcOrd="1" destOrd="0" presId="urn:microsoft.com/office/officeart/2005/8/layout/vList5"/>
    <dgm:cxn modelId="{E7F194F4-01B2-FF4B-AF32-0864F84EBE76}" type="presParOf" srcId="{A995A364-8F81-214E-BA8D-CD8FC1FAE094}" destId="{2E4B2808-A7A6-AF42-9600-E1A7F66B2544}" srcOrd="3" destOrd="0" presId="urn:microsoft.com/office/officeart/2005/8/layout/vList5"/>
    <dgm:cxn modelId="{4551361B-0F2B-634D-8359-2004E5D883CD}" type="presParOf" srcId="{A995A364-8F81-214E-BA8D-CD8FC1FAE094}" destId="{DC8F3C55-6B4D-8C4F-B57E-617811D1343B}" srcOrd="4" destOrd="0" presId="urn:microsoft.com/office/officeart/2005/8/layout/vList5"/>
    <dgm:cxn modelId="{0DA2C1C3-CF44-A143-BA9A-D6236BF684AD}" type="presParOf" srcId="{DC8F3C55-6B4D-8C4F-B57E-617811D1343B}" destId="{97EE5CB6-2628-1F4E-80E4-6471E909691F}" srcOrd="0" destOrd="0" presId="urn:microsoft.com/office/officeart/2005/8/layout/vList5"/>
    <dgm:cxn modelId="{566941E8-3E4F-A242-BD9A-752D332D8E99}" type="presParOf" srcId="{DC8F3C55-6B4D-8C4F-B57E-617811D1343B}" destId="{95912816-C074-114E-B9A1-B6AEC50D704C}" srcOrd="1" destOrd="0" presId="urn:microsoft.com/office/officeart/2005/8/layout/vList5"/>
    <dgm:cxn modelId="{0719D0BF-FFA4-7E47-BD23-A47084F19C1C}" type="presParOf" srcId="{A995A364-8F81-214E-BA8D-CD8FC1FAE094}" destId="{A78B43C8-C0C2-1549-A888-CF5059CEA3A6}" srcOrd="5" destOrd="0" presId="urn:microsoft.com/office/officeart/2005/8/layout/vList5"/>
    <dgm:cxn modelId="{0EF54F67-6DBE-7C4F-9FEA-6408288268A0}" type="presParOf" srcId="{A995A364-8F81-214E-BA8D-CD8FC1FAE094}" destId="{B7385B0E-89A7-EF47-B82D-65EF3522C363}" srcOrd="6" destOrd="0" presId="urn:microsoft.com/office/officeart/2005/8/layout/vList5"/>
    <dgm:cxn modelId="{8900EC39-99BF-6449-A7E2-5F98DA7771FE}" type="presParOf" srcId="{B7385B0E-89A7-EF47-B82D-65EF3522C363}" destId="{B72CE703-7CEF-F543-AA29-79C8F3447DB7}" srcOrd="0" destOrd="0" presId="urn:microsoft.com/office/officeart/2005/8/layout/vList5"/>
    <dgm:cxn modelId="{03BABE3A-AD24-B84F-991B-5CCCF7490607}" type="presParOf" srcId="{B7385B0E-89A7-EF47-B82D-65EF3522C363}" destId="{4FE3C71F-2A24-9B4B-B695-211E21CF0503}" srcOrd="1" destOrd="0" presId="urn:microsoft.com/office/officeart/2005/8/layout/vList5"/>
    <dgm:cxn modelId="{93AD2160-FE37-2440-BC1E-36E3B3EE9780}" type="presParOf" srcId="{A995A364-8F81-214E-BA8D-CD8FC1FAE094}" destId="{640E81D7-05FB-FF45-9802-2CB993CBAF21}" srcOrd="7" destOrd="0" presId="urn:microsoft.com/office/officeart/2005/8/layout/vList5"/>
    <dgm:cxn modelId="{C2304623-6345-9340-910E-C3EC39BAD899}" type="presParOf" srcId="{A995A364-8F81-214E-BA8D-CD8FC1FAE094}" destId="{CC8D8EAB-D886-6843-BF3B-7E34FD40BBAF}" srcOrd="8" destOrd="0" presId="urn:microsoft.com/office/officeart/2005/8/layout/vList5"/>
    <dgm:cxn modelId="{62FA6986-8F3A-6B46-8B5A-E2AFB44B6553}" type="presParOf" srcId="{CC8D8EAB-D886-6843-BF3B-7E34FD40BBAF}" destId="{1F9D2516-B3C1-1F46-8029-CC5DCD5963BE}" srcOrd="0" destOrd="0" presId="urn:microsoft.com/office/officeart/2005/8/layout/vList5"/>
    <dgm:cxn modelId="{1E687354-D37B-F141-B5BC-79742CE766FD}" type="presParOf" srcId="{CC8D8EAB-D886-6843-BF3B-7E34FD40BBAF}" destId="{3F101B44-3AA1-DB4C-9AAD-44026A12491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Properties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Behaviors</a:t>
          </a:r>
        </a:p>
      </dsp:txBody>
      <dsp:txXfrm>
        <a:off x="1627026" y="1969926"/>
        <a:ext cx="1344057" cy="67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Attributes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</a:t>
          </a:r>
        </a:p>
      </dsp:txBody>
      <dsp:txXfrm>
        <a:off x="1627026" y="1969926"/>
        <a:ext cx="1344057" cy="672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6232B-0B96-8647-81CA-5182F7AB277B}">
      <dsp:nvSpPr>
        <dsp:cNvPr id="0" name=""/>
        <dsp:cNvSpPr/>
      </dsp:nvSpPr>
      <dsp:spPr>
        <a:xfrm rot="5400000">
          <a:off x="5724898" y="-2421820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Minimize overlap between components</a:t>
          </a:r>
        </a:p>
      </dsp:txBody>
      <dsp:txXfrm rot="-5400000">
        <a:off x="3214406" y="122527"/>
        <a:ext cx="5680644" cy="625804"/>
      </dsp:txXfrm>
    </dsp:sp>
    <dsp:sp modelId="{22B50B55-983C-6541-905C-1FE0E990AB90}">
      <dsp:nvSpPr>
        <dsp:cNvPr id="0" name=""/>
        <dsp:cNvSpPr/>
      </dsp:nvSpPr>
      <dsp:spPr>
        <a:xfrm>
          <a:off x="0" y="1982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Separation of Concerns</a:t>
          </a:r>
        </a:p>
      </dsp:txBody>
      <dsp:txXfrm>
        <a:off x="42318" y="44300"/>
        <a:ext cx="3129770" cy="782257"/>
      </dsp:txXfrm>
    </dsp:sp>
    <dsp:sp modelId="{7A44F307-8357-1D42-BFD5-B32E002AC02F}">
      <dsp:nvSpPr>
        <dsp:cNvPr id="0" name=""/>
        <dsp:cNvSpPr/>
      </dsp:nvSpPr>
      <dsp:spPr>
        <a:xfrm rot="5400000">
          <a:off x="5724898" y="-1511582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class/method/function should do one thing well</a:t>
          </a:r>
        </a:p>
      </dsp:txBody>
      <dsp:txXfrm rot="-5400000">
        <a:off x="3214406" y="1032765"/>
        <a:ext cx="5680644" cy="625804"/>
      </dsp:txXfrm>
    </dsp:sp>
    <dsp:sp modelId="{8EC3095F-DFF9-484E-8317-4CD0FE99DF92}">
      <dsp:nvSpPr>
        <dsp:cNvPr id="0" name=""/>
        <dsp:cNvSpPr/>
      </dsp:nvSpPr>
      <dsp:spPr>
        <a:xfrm>
          <a:off x="0" y="912220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Single Responsibility Principle</a:t>
          </a:r>
        </a:p>
      </dsp:txBody>
      <dsp:txXfrm>
        <a:off x="42318" y="954538"/>
        <a:ext cx="3129770" cy="782257"/>
      </dsp:txXfrm>
    </dsp:sp>
    <dsp:sp modelId="{95912816-C074-114E-B9A1-B6AEC50D704C}">
      <dsp:nvSpPr>
        <dsp:cNvPr id="0" name=""/>
        <dsp:cNvSpPr/>
      </dsp:nvSpPr>
      <dsp:spPr>
        <a:xfrm rot="5400000">
          <a:off x="5724898" y="-601344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Minimize what others need to know about your internals (don’t know and don’t care)</a:t>
          </a:r>
        </a:p>
      </dsp:txBody>
      <dsp:txXfrm rot="-5400000">
        <a:off x="3214406" y="1943003"/>
        <a:ext cx="5680644" cy="625804"/>
      </dsp:txXfrm>
    </dsp:sp>
    <dsp:sp modelId="{97EE5CB6-2628-1F4E-80E4-6471E909691F}">
      <dsp:nvSpPr>
        <dsp:cNvPr id="0" name=""/>
        <dsp:cNvSpPr/>
      </dsp:nvSpPr>
      <dsp:spPr>
        <a:xfrm>
          <a:off x="0" y="1822458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Principle of Least Knowledge</a:t>
          </a:r>
        </a:p>
      </dsp:txBody>
      <dsp:txXfrm>
        <a:off x="42318" y="1864776"/>
        <a:ext cx="3129770" cy="782257"/>
      </dsp:txXfrm>
    </dsp:sp>
    <dsp:sp modelId="{4FE3C71F-2A24-9B4B-B695-211E21CF0503}">
      <dsp:nvSpPr>
        <dsp:cNvPr id="0" name=""/>
        <dsp:cNvSpPr/>
      </dsp:nvSpPr>
      <dsp:spPr>
        <a:xfrm rot="5400000">
          <a:off x="5724898" y="308892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Don’t duplicate functionality in multiple places</a:t>
          </a:r>
        </a:p>
      </dsp:txBody>
      <dsp:txXfrm rot="-5400000">
        <a:off x="3214406" y="2853240"/>
        <a:ext cx="5680644" cy="625804"/>
      </dsp:txXfrm>
    </dsp:sp>
    <dsp:sp modelId="{B72CE703-7CEF-F543-AA29-79C8F3447DB7}">
      <dsp:nvSpPr>
        <dsp:cNvPr id="0" name=""/>
        <dsp:cNvSpPr/>
      </dsp:nvSpPr>
      <dsp:spPr>
        <a:xfrm>
          <a:off x="0" y="2732696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Don’t Repeat Yourself (DRY)</a:t>
          </a:r>
        </a:p>
      </dsp:txBody>
      <dsp:txXfrm>
        <a:off x="42318" y="2775014"/>
        <a:ext cx="3129770" cy="782257"/>
      </dsp:txXfrm>
    </dsp:sp>
    <dsp:sp modelId="{3F101B44-3AA1-DB4C-9AAD-44026A12491C}">
      <dsp:nvSpPr>
        <dsp:cNvPr id="0" name=""/>
        <dsp:cNvSpPr/>
      </dsp:nvSpPr>
      <dsp:spPr>
        <a:xfrm rot="5400000">
          <a:off x="5724898" y="1219130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Keep it simple and elegant</a:t>
          </a:r>
        </a:p>
      </dsp:txBody>
      <dsp:txXfrm rot="-5400000">
        <a:off x="3214406" y="3763478"/>
        <a:ext cx="5680644" cy="625804"/>
      </dsp:txXfrm>
    </dsp:sp>
    <dsp:sp modelId="{1F9D2516-B3C1-1F46-8029-CC5DCD5963BE}">
      <dsp:nvSpPr>
        <dsp:cNvPr id="0" name=""/>
        <dsp:cNvSpPr/>
      </dsp:nvSpPr>
      <dsp:spPr>
        <a:xfrm>
          <a:off x="0" y="3642934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Minimize Upfront Design (KISS)</a:t>
          </a:r>
        </a:p>
      </dsp:txBody>
      <dsp:txXfrm>
        <a:off x="42318" y="3685252"/>
        <a:ext cx="3129770" cy="782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173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038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674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556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9432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130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0132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64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900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11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22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4908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51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9748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072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713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941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3034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164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558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496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90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516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1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9096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6617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8149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01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67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39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6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222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7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87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1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04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72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55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61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93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24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83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13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30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112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1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26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12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98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50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30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95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39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39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20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7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38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9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86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09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71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473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718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169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3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43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0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098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45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216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40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371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06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477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2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003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681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6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95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816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41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206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017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49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633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621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73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154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89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86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843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101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740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789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608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599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519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39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079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138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084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536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28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513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212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860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001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938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2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95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825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212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241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46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10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11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11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879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66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2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if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if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if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if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if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github.io/styleguide/pyguide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ython.org/dev/peps/pep-0008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2.png"/><Relationship Id="rId4" Type="http://schemas.openxmlformats.org/officeDocument/2006/relationships/image" Target="../media/image101.tif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Course Review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 help to design and organize code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Better encapsulation/compartmentalization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Break big problems into small, more manageable chunks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duplicate code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Increase reusability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Improve readability, maintainability</a:t>
            </a:r>
          </a:p>
          <a:p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objects?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31" y="2847172"/>
            <a:ext cx="1754299" cy="27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165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4986" y="1262323"/>
            <a:ext cx="63605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Easy access to current and previous versions of files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Compare file versions: what changed?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Revert to earlier versions of a file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Facilitate collaboration across team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Support many developers working on the same files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branches to explore new features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Automatically merge multiple changes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Files can be backed up in multiple places</a:t>
            </a: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Benefits of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C7517F-2AF3-EF48-BEDB-917679EC7A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733" y="2301036"/>
            <a:ext cx="1656367" cy="165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00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4348" y="1143381"/>
            <a:ext cx="862174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Files are stored in 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repository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Developers add features or fix bugs in 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Local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repository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Local copy of the repository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Files are merged and shared in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Remote,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shared repository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Shared server, e.g. github.com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Branch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branch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isolates changes in 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specific context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new features, do bug fixes,  experiment, …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e.g. Master branch may represent the current product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Dev branch may represent change for a group of features</a:t>
            </a:r>
          </a:p>
          <a:p>
            <a:pPr lvl="1">
              <a:spcAft>
                <a:spcPts val="600"/>
              </a:spcAft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836" y="613140"/>
            <a:ext cx="1794078" cy="13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905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4348" y="1444887"/>
            <a:ext cx="844422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Commits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 unit of work, i.e. a collection of related changes, written to the repository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New feature, bug fix, …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May involve one or more files, but should represent a logical unit of functionality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Changes should committed frequently to a branch, but only when the feature is complete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929" y="546498"/>
            <a:ext cx="1737308" cy="13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545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188799"/>
            <a:ext cx="8444221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Fetch/Push/Pull/Merge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Developers typically make changes to the local 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 need to sync the multiple local repositories back into a branch in the the common, remote repository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Fetch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retrieves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latest structure from the remote repository, including all commits and latest changes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Push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pushes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local changes up to the remote repository and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merges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from all contributors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Pull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pulls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down changes from the remote repository and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merges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into the local repository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Merge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combines changes within or across branches</a:t>
            </a:r>
          </a:p>
          <a:p>
            <a:pPr lvl="1">
              <a:spcAft>
                <a:spcPts val="600"/>
              </a:spcAft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525" y="274638"/>
            <a:ext cx="1737308" cy="13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06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49405" y="1896371"/>
            <a:ext cx="844422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b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 algn="ctr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* Push and Pull merge changes across files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Simplified Work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98024F-A5C9-DF41-90B9-9CF3F655B1FB}"/>
              </a:ext>
            </a:extLst>
          </p:cNvPr>
          <p:cNvSpPr/>
          <p:nvPr/>
        </p:nvSpPr>
        <p:spPr>
          <a:xfrm>
            <a:off x="265440" y="3392679"/>
            <a:ext cx="1267406" cy="9059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Clone Existing Repository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67B0EF-CEA7-3F4C-AE4B-C80B245318B1}"/>
              </a:ext>
            </a:extLst>
          </p:cNvPr>
          <p:cNvSpPr/>
          <p:nvPr/>
        </p:nvSpPr>
        <p:spPr>
          <a:xfrm>
            <a:off x="265440" y="4473506"/>
            <a:ext cx="1267406" cy="9059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Create new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Repository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8429A63-C76B-0241-8093-95447C64015A}"/>
              </a:ext>
            </a:extLst>
          </p:cNvPr>
          <p:cNvCxnSpPr>
            <a:cxnSpLocks/>
            <a:stCxn id="12" idx="3"/>
            <a:endCxn id="62" idx="1"/>
          </p:cNvCxnSpPr>
          <p:nvPr/>
        </p:nvCxnSpPr>
        <p:spPr>
          <a:xfrm flipV="1">
            <a:off x="1532846" y="4457583"/>
            <a:ext cx="380317" cy="4688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92A23B-CF8B-F949-8EA3-844AE8E461BF}"/>
              </a:ext>
            </a:extLst>
          </p:cNvPr>
          <p:cNvCxnSpPr/>
          <p:nvPr/>
        </p:nvCxnSpPr>
        <p:spPr>
          <a:xfrm>
            <a:off x="5157060" y="4601835"/>
            <a:ext cx="431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5B459F-8224-674C-B624-8E6C638AB728}"/>
              </a:ext>
            </a:extLst>
          </p:cNvPr>
          <p:cNvCxnSpPr/>
          <p:nvPr/>
        </p:nvCxnSpPr>
        <p:spPr>
          <a:xfrm>
            <a:off x="6882291" y="4604335"/>
            <a:ext cx="431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6394D3-A115-CC45-866A-28C1BA3DE8EC}"/>
              </a:ext>
            </a:extLst>
          </p:cNvPr>
          <p:cNvSpPr/>
          <p:nvPr/>
        </p:nvSpPr>
        <p:spPr>
          <a:xfrm>
            <a:off x="130196" y="2672865"/>
            <a:ext cx="8763429" cy="307871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1F61645-B3DD-3A49-8587-B7DA5A71FE24}"/>
              </a:ext>
            </a:extLst>
          </p:cNvPr>
          <p:cNvGrpSpPr/>
          <p:nvPr/>
        </p:nvGrpSpPr>
        <p:grpSpPr>
          <a:xfrm>
            <a:off x="2577860" y="1373015"/>
            <a:ext cx="3969902" cy="955377"/>
            <a:chOff x="2686565" y="970194"/>
            <a:chExt cx="3969902" cy="955377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8624C20B-A59F-2A4C-9510-E3D003B3C83C}"/>
                </a:ext>
              </a:extLst>
            </p:cNvPr>
            <p:cNvSpPr/>
            <p:nvPr/>
          </p:nvSpPr>
          <p:spPr>
            <a:xfrm>
              <a:off x="2686565" y="970194"/>
              <a:ext cx="3969902" cy="955377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054234D0-6587-4C49-A2F3-DA99E0A1FA80}"/>
                </a:ext>
              </a:extLst>
            </p:cNvPr>
            <p:cNvSpPr/>
            <p:nvPr/>
          </p:nvSpPr>
          <p:spPr>
            <a:xfrm>
              <a:off x="4012775" y="1134552"/>
              <a:ext cx="1317480" cy="611802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Remote Repository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6EBF4C8-59A3-AF41-B1BD-A9D6B068995F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rot="5400000" flipH="1" flipV="1">
            <a:off x="1626904" y="1115514"/>
            <a:ext cx="1549405" cy="3004927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A7C0F0-C1EB-C444-8E2F-CD5D2B43016B}"/>
              </a:ext>
            </a:extLst>
          </p:cNvPr>
          <p:cNvSpPr txBox="1"/>
          <p:nvPr/>
        </p:nvSpPr>
        <p:spPr>
          <a:xfrm>
            <a:off x="960412" y="2841570"/>
            <a:ext cx="2578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 Environment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5B0520-DFBC-D34A-ACDD-76B76545E474}"/>
              </a:ext>
            </a:extLst>
          </p:cNvPr>
          <p:cNvSpPr/>
          <p:nvPr/>
        </p:nvSpPr>
        <p:spPr>
          <a:xfrm>
            <a:off x="1913163" y="3830307"/>
            <a:ext cx="1193325" cy="12545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Create new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Branch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9C7B2C7-E4F8-5648-B4C5-0C4CEF0395AC}"/>
              </a:ext>
            </a:extLst>
          </p:cNvPr>
          <p:cNvSpPr/>
          <p:nvPr/>
        </p:nvSpPr>
        <p:spPr>
          <a:xfrm>
            <a:off x="3238779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Pull*</a:t>
            </a:r>
            <a:r>
              <a:rPr lang="en-US" sz="1600" b="1" dirty="0">
                <a:solidFill>
                  <a:schemeClr val="bg1"/>
                </a:solidFill>
              </a:rPr>
              <a:t> changes </a:t>
            </a:r>
            <a:r>
              <a:rPr lang="en-US" sz="1600" b="1" i="1" dirty="0">
                <a:solidFill>
                  <a:schemeClr val="bg1"/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remote repository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10971C8-3654-AE43-9A87-9236D1A2186F}"/>
              </a:ext>
            </a:extLst>
          </p:cNvPr>
          <p:cNvSpPr/>
          <p:nvPr/>
        </p:nvSpPr>
        <p:spPr>
          <a:xfrm>
            <a:off x="4629832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New features / bug fixes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A202313-9877-AB43-8454-11492BED693E}"/>
              </a:ext>
            </a:extLst>
          </p:cNvPr>
          <p:cNvSpPr/>
          <p:nvPr/>
        </p:nvSpPr>
        <p:spPr>
          <a:xfrm>
            <a:off x="6054568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Commit change to local repository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865FBEA-8E2C-9040-B6BE-864E2D5AF47F}"/>
              </a:ext>
            </a:extLst>
          </p:cNvPr>
          <p:cNvSpPr/>
          <p:nvPr/>
        </p:nvSpPr>
        <p:spPr>
          <a:xfrm>
            <a:off x="7445621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Push*</a:t>
            </a:r>
            <a:r>
              <a:rPr lang="en-US" sz="1600" b="1" dirty="0">
                <a:solidFill>
                  <a:schemeClr val="bg1"/>
                </a:solidFill>
              </a:rPr>
              <a:t> changes </a:t>
            </a:r>
            <a:r>
              <a:rPr lang="en-US" sz="1600" b="1" i="1" dirty="0">
                <a:solidFill>
                  <a:schemeClr val="bg1"/>
                </a:solidFill>
              </a:rPr>
              <a:t>to</a:t>
            </a:r>
            <a:r>
              <a:rPr lang="en-US" sz="1600" b="1" dirty="0">
                <a:solidFill>
                  <a:schemeClr val="bg1"/>
                </a:solidFill>
              </a:rPr>
              <a:t> remote repository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854195E3-9473-C041-A642-CF073AEB20E9}"/>
              </a:ext>
            </a:extLst>
          </p:cNvPr>
          <p:cNvCxnSpPr>
            <a:cxnSpLocks/>
            <a:stCxn id="11" idx="3"/>
            <a:endCxn id="62" idx="1"/>
          </p:cNvCxnSpPr>
          <p:nvPr/>
        </p:nvCxnSpPr>
        <p:spPr>
          <a:xfrm>
            <a:off x="1532846" y="3845637"/>
            <a:ext cx="380317" cy="6119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645FA0-C389-154F-8ABF-93A513CA8F16}"/>
              </a:ext>
            </a:extLst>
          </p:cNvPr>
          <p:cNvCxnSpPr>
            <a:stCxn id="62" idx="3"/>
            <a:endCxn id="74" idx="1"/>
          </p:cNvCxnSpPr>
          <p:nvPr/>
        </p:nvCxnSpPr>
        <p:spPr>
          <a:xfrm flipV="1">
            <a:off x="3106488" y="4455614"/>
            <a:ext cx="132291" cy="1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370B836-6A88-694D-BE3B-FACE1B1D2C1E}"/>
              </a:ext>
            </a:extLst>
          </p:cNvPr>
          <p:cNvCxnSpPr>
            <a:stCxn id="74" idx="3"/>
            <a:endCxn id="77" idx="1"/>
          </p:cNvCxnSpPr>
          <p:nvPr/>
        </p:nvCxnSpPr>
        <p:spPr>
          <a:xfrm>
            <a:off x="4495791" y="4455614"/>
            <a:ext cx="1340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221482A-4440-294B-AE4B-04FE6BBF3445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5886844" y="4455614"/>
            <a:ext cx="167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88B0FD0-5C20-4645-A689-22139AA38B07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>
            <a:off x="7311580" y="4455614"/>
            <a:ext cx="1340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D430629B-86DE-534B-80CC-E0EA5A56B0A7}"/>
              </a:ext>
            </a:extLst>
          </p:cNvPr>
          <p:cNvCxnSpPr>
            <a:stCxn id="79" idx="0"/>
            <a:endCxn id="62" idx="0"/>
          </p:cNvCxnSpPr>
          <p:nvPr/>
        </p:nvCxnSpPr>
        <p:spPr>
          <a:xfrm rot="16200000" flipH="1" flipV="1">
            <a:off x="4594481" y="1741714"/>
            <a:ext cx="3938" cy="4173248"/>
          </a:xfrm>
          <a:prstGeom prst="bentConnector3">
            <a:avLst>
              <a:gd name="adj1" fmla="val -5804977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28E4D20C-43BE-054F-8C21-257B01BE1316}"/>
              </a:ext>
            </a:extLst>
          </p:cNvPr>
          <p:cNvCxnSpPr>
            <a:stCxn id="15" idx="3"/>
            <a:endCxn id="74" idx="0"/>
          </p:cNvCxnSpPr>
          <p:nvPr/>
        </p:nvCxnSpPr>
        <p:spPr>
          <a:xfrm rot="5400000">
            <a:off x="3376451" y="2640010"/>
            <a:ext cx="1677194" cy="69552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375BBEAE-4264-B847-9B07-5FC14AD40BBB}"/>
              </a:ext>
            </a:extLst>
          </p:cNvPr>
          <p:cNvCxnSpPr>
            <a:cxnSpLocks/>
            <a:stCxn id="80" idx="0"/>
            <a:endCxn id="15" idx="4"/>
          </p:cNvCxnSpPr>
          <p:nvPr/>
        </p:nvCxnSpPr>
        <p:spPr>
          <a:xfrm rot="16200000" flipV="1">
            <a:off x="5656292" y="1408533"/>
            <a:ext cx="1983095" cy="28525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EB4BC5F7-8755-B547-A67A-A8EAACF45B62}"/>
              </a:ext>
            </a:extLst>
          </p:cNvPr>
          <p:cNvCxnSpPr>
            <a:stCxn id="79" idx="2"/>
            <a:endCxn id="74" idx="2"/>
          </p:cNvCxnSpPr>
          <p:nvPr/>
        </p:nvCxnSpPr>
        <p:spPr>
          <a:xfrm rot="5400000">
            <a:off x="5275180" y="3676965"/>
            <a:ext cx="12700" cy="281578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75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80787-EF19-A34D-9030-5DCD3BA8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89" y="2947377"/>
            <a:ext cx="2188480" cy="16715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2332" y="1150258"/>
            <a:ext cx="8376237" cy="45119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Walk through a common scenario…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remote repository for a new project on github.com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Clone the remote repository to a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‘dev’ branch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file in the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Commit changes locally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Push changes to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Change the file in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the changes from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Merge ‘dev’ and ‘master’ branch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Git/GitHub Review…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061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important project artifacts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Source files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Documents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cases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results</a:t>
            </a:r>
          </a:p>
          <a:p>
            <a:pPr lvl="1">
              <a:spcAft>
                <a:spcPts val="600"/>
              </a:spcAft>
            </a:pPr>
            <a:r>
              <a:rPr lang="is-IS" sz="22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to store in GitHub?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11077-C71F-F34D-AB42-F63FB44879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057" y="1901952"/>
            <a:ext cx="4613650" cy="38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658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contain a collection of related information, organized to allow efficient access and retrieval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Several different database solutions: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Relational Database Management System (RDBMS)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data is structured 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in predefined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tables by row and column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Object Oriented Databases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all data is represented and stored by objects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NoSQL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-  unstructured data is stored and processed in potentially massively parallel solutions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Source: http://www.dictionary.com/browse/object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BCBA9-D34C-D04B-B258-C45CF566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875" y="1592826"/>
            <a:ext cx="1821426" cy="1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90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335" y="2309931"/>
            <a:ext cx="2569580" cy="16059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309463"/>
            <a:ext cx="822677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Why not just store data in a flat file?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(Flat files may be the best solution for some problems)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support: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Transaction processing/Atomicity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Multiple concurrent simultaneous users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common query language across vendors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consistency enforcement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Access control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use a RDBMS?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61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3368" y="1229193"/>
            <a:ext cx="850016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transaction must have ACID properties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tomic - all steps complete successfully or no change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onsistent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both successful and unsuccessful transactions must leave the system in a consistent state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solated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data involved in the transaction must be isolated from other users until the transaction is complete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urable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changes must survive permanently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ACID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020" y="561324"/>
            <a:ext cx="1587443" cy="14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 have properties and behaviors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Define classes to represent objects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Classes have attributes and methods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Properties are represented as attributes with values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 are represented as functions that perform some behavior for the object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Classes represent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774700" y="3530600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5181600" y="3568700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Notched Right Arrow 7"/>
          <p:cNvSpPr/>
          <p:nvPr/>
        </p:nvSpPr>
        <p:spPr>
          <a:xfrm>
            <a:off x="3822700" y="4787900"/>
            <a:ext cx="1193800" cy="571500"/>
          </a:xfrm>
          <a:prstGeom prst="notch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624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226775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represents real world entities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stored in relational tables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are analogous to spreadsheets with rows and columns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may be related by “keys” which can be used to join multiple tables to find related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Tables are designed to minimize redundant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query languages (SQL) to retrieve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transactions for consistency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multiple concurrent users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Relational DBMS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58" y="593025"/>
            <a:ext cx="1716911" cy="171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878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a set of rows and columns from one or more tables that meet the specified criteria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table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 &lt;operator&gt; &lt;value&gt;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Operators include =, !=, &lt;&gt;, &gt;, &lt;, &gt;=, &lt;=, !&lt;, !&gt;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name, Title from Employees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name = ‘Jim’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* from Employees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salary &gt;= 70000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" pitchFamily="2" charset="0"/>
              <a:ea typeface="Courier New" charset="0"/>
              <a:cs typeface="Courier New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returns a result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917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261" y="1688537"/>
            <a:ext cx="2527139" cy="17525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is frequently stored in multiple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keys to join multiple related tables</a:t>
            </a:r>
          </a:p>
          <a:p>
            <a:pPr lvl="1"/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Primary Key 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	One or more columns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Uniquely identifies a row in a table</a:t>
            </a:r>
          </a:p>
          <a:p>
            <a:pPr lvl="1"/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Foreign Key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Refers to a Primary Key in a different table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Used to join tables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Not all tables have keys but we can join on any field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321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Operations and Python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113</a:t>
            </a:fld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81D07FC-345A-CE4B-94E8-3899D7FD019D}"/>
              </a:ext>
            </a:extLst>
          </p:cNvPr>
          <p:cNvGrpSpPr/>
          <p:nvPr/>
        </p:nvGrpSpPr>
        <p:grpSpPr>
          <a:xfrm>
            <a:off x="585839" y="2551397"/>
            <a:ext cx="8030686" cy="1845921"/>
            <a:chOff x="585839" y="2551397"/>
            <a:chExt cx="8030686" cy="184592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48BAAD-5CC3-C543-AEED-11ACA723C3D7}"/>
                </a:ext>
              </a:extLst>
            </p:cNvPr>
            <p:cNvSpPr/>
            <p:nvPr/>
          </p:nvSpPr>
          <p:spPr>
            <a:xfrm>
              <a:off x="900396" y="3096839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Connect to Database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0134F0E-5B00-AB47-AE44-0B66DD0B8AB1}"/>
                </a:ext>
              </a:extLst>
            </p:cNvPr>
            <p:cNvSpPr/>
            <p:nvPr/>
          </p:nvSpPr>
          <p:spPr>
            <a:xfrm>
              <a:off x="2822527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Execute Queries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05DA632-CFCF-5A48-A63F-179DF65A1115}"/>
                </a:ext>
              </a:extLst>
            </p:cNvPr>
            <p:cNvSpPr/>
            <p:nvPr/>
          </p:nvSpPr>
          <p:spPr>
            <a:xfrm>
              <a:off x="4772263" y="2551397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Commit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02CD31A-E7DA-7A44-B8D7-97677C93DE64}"/>
                </a:ext>
              </a:extLst>
            </p:cNvPr>
            <p:cNvSpPr/>
            <p:nvPr/>
          </p:nvSpPr>
          <p:spPr>
            <a:xfrm>
              <a:off x="4744658" y="3615653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Rollback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9865B06-7F0C-AE4E-A5E4-06A8C487FCDC}"/>
                </a:ext>
              </a:extLst>
            </p:cNvPr>
            <p:cNvSpPr/>
            <p:nvPr/>
          </p:nvSpPr>
          <p:spPr>
            <a:xfrm>
              <a:off x="6694394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Close Database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8AAFC1-68FD-4349-9C74-C50A27F153F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585839" y="3487671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333A1F-1D66-2D4F-8BA7-5A5ACEA65698}"/>
                </a:ext>
              </a:extLst>
            </p:cNvPr>
            <p:cNvCxnSpPr/>
            <p:nvPr/>
          </p:nvCxnSpPr>
          <p:spPr>
            <a:xfrm>
              <a:off x="8301968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34E1E5-21BB-0045-B276-08229D3119CB}"/>
                </a:ext>
              </a:extLst>
            </p:cNvPr>
            <p:cNvCxnSpPr/>
            <p:nvPr/>
          </p:nvCxnSpPr>
          <p:spPr>
            <a:xfrm>
              <a:off x="2507970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E4B3E93-01D6-DC48-BBE0-8D2FD27FF9D4}"/>
                </a:ext>
              </a:extLst>
            </p:cNvPr>
            <p:cNvCxnSpPr/>
            <p:nvPr/>
          </p:nvCxnSpPr>
          <p:spPr>
            <a:xfrm flipV="1">
              <a:off x="4430101" y="2942229"/>
              <a:ext cx="342162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73DAA633-7924-8F4F-B2AC-73F4AFDFF73A}"/>
                </a:ext>
              </a:extLst>
            </p:cNvPr>
            <p:cNvCxnSpPr/>
            <p:nvPr/>
          </p:nvCxnSpPr>
          <p:spPr>
            <a:xfrm>
              <a:off x="4443904" y="3494313"/>
              <a:ext cx="314557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8401A6E0-3657-364B-8A63-B4873C7452B3}"/>
                </a:ext>
              </a:extLst>
            </p:cNvPr>
            <p:cNvCxnSpPr>
              <a:cxnSpLocks/>
            </p:cNvCxnSpPr>
            <p:nvPr/>
          </p:nvCxnSpPr>
          <p:spPr>
            <a:xfrm>
              <a:off x="6366035" y="2942229"/>
              <a:ext cx="314557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003859-B890-6B4B-89E9-3E0BAE179845}"/>
                </a:ext>
              </a:extLst>
            </p:cNvPr>
            <p:cNvCxnSpPr/>
            <p:nvPr/>
          </p:nvCxnSpPr>
          <p:spPr>
            <a:xfrm flipV="1">
              <a:off x="6352232" y="3494313"/>
              <a:ext cx="342162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623B74A-143B-4143-9929-FC472223B357}"/>
                </a:ext>
              </a:extLst>
            </p:cNvPr>
            <p:cNvCxnSpPr>
              <a:cxnSpLocks/>
              <a:stCxn id="9" idx="2"/>
              <a:endCxn id="9" idx="1"/>
            </p:cNvCxnSpPr>
            <p:nvPr/>
          </p:nvCxnSpPr>
          <p:spPr>
            <a:xfrm rot="5400000" flipH="1">
              <a:off x="3029005" y="3287836"/>
              <a:ext cx="390832" cy="803787"/>
            </a:xfrm>
            <a:prstGeom prst="curvedConnector4">
              <a:avLst>
                <a:gd name="adj1" fmla="val -107234"/>
                <a:gd name="adj2" fmla="val 12844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4F7A51F3-9A53-0E41-A600-1797C62998C0}"/>
                </a:ext>
              </a:extLst>
            </p:cNvPr>
            <p:cNvCxnSpPr>
              <a:stCxn id="10" idx="0"/>
              <a:endCxn id="9" idx="0"/>
            </p:cNvCxnSpPr>
            <p:nvPr/>
          </p:nvCxnSpPr>
          <p:spPr>
            <a:xfrm rot="16200000" flipH="1" flipV="1">
              <a:off x="4325140" y="1852571"/>
              <a:ext cx="552084" cy="1949736"/>
            </a:xfrm>
            <a:prstGeom prst="bentConnector3">
              <a:avLst>
                <a:gd name="adj1" fmla="val -41407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35971FEF-5EF5-F444-A46D-D7947B934905}"/>
                </a:ext>
              </a:extLst>
            </p:cNvPr>
            <p:cNvCxnSpPr>
              <a:cxnSpLocks/>
              <a:stCxn id="11" idx="2"/>
              <a:endCxn id="9" idx="2"/>
            </p:cNvCxnSpPr>
            <p:nvPr/>
          </p:nvCxnSpPr>
          <p:spPr>
            <a:xfrm rot="5400000" flipH="1">
              <a:off x="4331294" y="3180166"/>
              <a:ext cx="512172" cy="1922131"/>
            </a:xfrm>
            <a:prstGeom prst="bentConnector3">
              <a:avLst>
                <a:gd name="adj1" fmla="val -44633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2409F61-05AF-F34A-9E48-EACC5A814ACE}"/>
              </a:ext>
            </a:extLst>
          </p:cNvPr>
          <p:cNvCxnSpPr>
            <a:endCxn id="12" idx="1"/>
          </p:cNvCxnSpPr>
          <p:nvPr/>
        </p:nvCxnSpPr>
        <p:spPr>
          <a:xfrm>
            <a:off x="4584700" y="3494313"/>
            <a:ext cx="21096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8342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 Injection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85427"/>
            <a:ext cx="8682404" cy="39149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panose="020B0502020104020203" pitchFamily="34" charset="77"/>
              </a:rPr>
              <a:t>Scenario</a:t>
            </a:r>
            <a:r>
              <a:rPr lang="en-US" sz="2800" dirty="0">
                <a:latin typeface="Gill Sans MT" panose="020B0502020104020203" pitchFamily="34" charset="77"/>
              </a:rPr>
              <a:t>:  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bad actor is authorized to see only his own salary but wants to know all salaries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naïve developer concatenates user input as part of the query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The bad actor injects extra SQL in the input to change the query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6763C-D8C0-7247-90BF-FA1216E1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4176319"/>
            <a:ext cx="7907482" cy="180023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249CA3E-7A6B-DF42-A622-06BC2EC205A4}"/>
              </a:ext>
            </a:extLst>
          </p:cNvPr>
          <p:cNvSpPr/>
          <p:nvPr/>
        </p:nvSpPr>
        <p:spPr>
          <a:xfrm>
            <a:off x="6142139" y="4713872"/>
            <a:ext cx="2566430" cy="700814"/>
          </a:xfrm>
          <a:prstGeom prst="wedgeRoundRectCallout">
            <a:avLst>
              <a:gd name="adj1" fmla="val -24964"/>
              <a:gd name="adj2" fmla="val 788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Matches </a:t>
            </a:r>
            <a:r>
              <a:rPr lang="en-US" sz="2000" b="1" i="1" dirty="0">
                <a:latin typeface="+mj-lt"/>
              </a:rPr>
              <a:t>ALL</a:t>
            </a:r>
            <a:r>
              <a:rPr lang="en-US" sz="2000" i="1" dirty="0">
                <a:latin typeface="+mj-lt"/>
              </a:rPr>
              <a:t> rows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68060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9F35E-BE8C-9B49-BABA-1D04F765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" y="3527362"/>
            <a:ext cx="8409162" cy="23783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Preventing SQL Injection Attack on Parameterized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633261"/>
            <a:ext cx="8682404" cy="3083276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Include ‘</a:t>
            </a:r>
            <a:r>
              <a:rPr lang="en-US" sz="2800" b="1" i="1" dirty="0">
                <a:latin typeface="Gill Sans MT" panose="020B0502020104020203" pitchFamily="34" charset="77"/>
              </a:rPr>
              <a:t>?</a:t>
            </a:r>
            <a:r>
              <a:rPr lang="en-US" sz="2800" dirty="0">
                <a:latin typeface="Gill Sans MT" panose="020B0502020104020203" pitchFamily="34" charset="77"/>
              </a:rPr>
              <a:t>’ in the query for each parameter and pass the parameters separately as a tuple</a:t>
            </a:r>
          </a:p>
          <a:p>
            <a:r>
              <a:rPr lang="en-US" sz="2800" dirty="0">
                <a:latin typeface="Courier" pitchFamily="2" charset="0"/>
              </a:rPr>
              <a:t>execute</a:t>
            </a:r>
            <a:r>
              <a:rPr lang="en-US" sz="2800" dirty="0">
                <a:latin typeface="Gill Sans MT" panose="020B0502020104020203" pitchFamily="34" charset="77"/>
              </a:rPr>
              <a:t> checks the parameters to prevent SQL Injection attacks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4A58F6-62EE-2445-A4D0-661FFF71AE22}"/>
              </a:ext>
            </a:extLst>
          </p:cNvPr>
          <p:cNvSpPr/>
          <p:nvPr/>
        </p:nvSpPr>
        <p:spPr>
          <a:xfrm>
            <a:off x="4663379" y="5361471"/>
            <a:ext cx="2672604" cy="717920"/>
          </a:xfrm>
          <a:prstGeom prst="wedgeRoundRectCallout">
            <a:avLst>
              <a:gd name="adj1" fmla="val -40298"/>
              <a:gd name="adj2" fmla="val -129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Pass the arguments to execute()  as a tuple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9F857D-A76C-2642-B588-FE0BC5CD064F}"/>
              </a:ext>
            </a:extLst>
          </p:cNvPr>
          <p:cNvSpPr/>
          <p:nvPr/>
        </p:nvSpPr>
        <p:spPr>
          <a:xfrm>
            <a:off x="6274677" y="4486977"/>
            <a:ext cx="2566430" cy="700814"/>
          </a:xfrm>
          <a:prstGeom prst="wedgeRoundRectCallout">
            <a:avLst>
              <a:gd name="adj1" fmla="val 23621"/>
              <a:gd name="adj2" fmla="val -90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Specify ‘?’ in the query for each parameter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16402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2" y="1483265"/>
            <a:ext cx="5721350" cy="32709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Web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testpad.asna.com</a:t>
            </a:r>
            <a:r>
              <a:rPr lang="en-US" sz="1100" dirty="0"/>
              <a:t>/tutorials/Images/</a:t>
            </a:r>
            <a:r>
              <a:rPr lang="en-US" sz="1100" dirty="0" err="1"/>
              <a:t>DataServerWebServer.gif</a:t>
            </a:r>
            <a:endParaRPr lang="en-US" sz="11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31632" y="1031175"/>
            <a:ext cx="2662831" cy="375866"/>
          </a:xfrm>
          <a:prstGeom prst="wedgeRoundRectCallout">
            <a:avLst>
              <a:gd name="adj1" fmla="val 35506"/>
              <a:gd name="adj2" fmla="val 1106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All Students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292307" y="4903346"/>
            <a:ext cx="2639842" cy="375866"/>
          </a:xfrm>
          <a:prstGeom prst="wedgeRoundRectCallout">
            <a:avLst>
              <a:gd name="adj1" fmla="val -4146"/>
              <a:gd name="adj2" fmla="val -2368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Get student data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004869" y="5535699"/>
            <a:ext cx="3097809" cy="375866"/>
          </a:xfrm>
          <a:prstGeom prst="wedgeRoundRectCallout">
            <a:avLst>
              <a:gd name="adj1" fmla="val -34561"/>
              <a:gd name="adj2" fmla="val -295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Create HTML dynamically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9350" y="286963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&lt;TABLE&gt;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&lt;LI&gt;Brown, C&lt;/LI&gt;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</a:t>
            </a:r>
            <a:r>
              <a:rPr lang="en-US" sz="1600" dirty="0" err="1">
                <a:solidFill>
                  <a:schemeClr val="accent1"/>
                </a:solidFill>
              </a:rPr>
              <a:t>Hou</a:t>
            </a:r>
            <a:r>
              <a:rPr lang="en-US" sz="1600" dirty="0">
                <a:solidFill>
                  <a:schemeClr val="accent1"/>
                </a:solidFill>
              </a:rPr>
              <a:t>, F&lt;/LI&gt;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074" y="909311"/>
            <a:ext cx="2330985" cy="122207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899810" y="1491151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5. Render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980665" y="2063517"/>
            <a:ext cx="295502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Return generated HTML</a:t>
            </a:r>
          </a:p>
        </p:txBody>
      </p:sp>
    </p:spTree>
    <p:extLst>
      <p:ext uri="{BB962C8B-B14F-4D97-AF65-F5344CB8AC3E}">
        <p14:creationId xmlns:p14="http://schemas.microsoft.com/office/powerpoint/2010/main" val="8174533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" y="1417638"/>
            <a:ext cx="8160679" cy="43890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Python, Flask,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515" y="5926475"/>
            <a:ext cx="7728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gertjanvanhethofblog.wordpress.com</a:t>
            </a:r>
            <a:r>
              <a:rPr lang="en-US" sz="1600" dirty="0"/>
              <a:t>/2016/02/10/exploring-flask-on-raspberry-pi/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2515" y="3457063"/>
            <a:ext cx="2139043" cy="690393"/>
          </a:xfrm>
          <a:prstGeom prst="wedgeRoundRectCallout">
            <a:avLst>
              <a:gd name="adj1" fmla="val 79369"/>
              <a:gd name="adj2" fmla="val 35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Flask serves the role of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1485647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79879"/>
            <a:ext cx="2422459" cy="23612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3588152"/>
            <a:ext cx="4493375" cy="25296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649472" y="1485632"/>
            <a:ext cx="3078775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</a:t>
            </a:r>
            <a:r>
              <a:rPr lang="en-US" sz="1600" dirty="0" err="1">
                <a:solidFill>
                  <a:schemeClr val="bg1"/>
                </a:solidFill>
              </a:rPr>
              <a:t>student_table.html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4757240" y="4825701"/>
            <a:ext cx="2280167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Stevens.py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205" y="2253628"/>
            <a:ext cx="6297479" cy="2059403"/>
          </a:xfrm>
          <a:prstGeom prst="rect">
            <a:avLst/>
          </a:prstGeom>
        </p:spPr>
      </p:pic>
      <p:sp>
        <p:nvSpPr>
          <p:cNvPr id="17" name="Rounded Rectangular Callout 16"/>
          <p:cNvSpPr/>
          <p:nvPr/>
        </p:nvSpPr>
        <p:spPr>
          <a:xfrm>
            <a:off x="5175857" y="2948876"/>
            <a:ext cx="2280167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2417370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125620" y="979288"/>
            <a:ext cx="6126480" cy="926958"/>
          </a:xfrm>
        </p:spPr>
        <p:txBody>
          <a:bodyPr/>
          <a:lstStyle/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All persistent storage solutions must support CRUD operations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41804" y="1043999"/>
            <a:ext cx="7492596" cy="3169117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       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10" y="2434226"/>
            <a:ext cx="2095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9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056" y="4698608"/>
            <a:ext cx="2229607" cy="15485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57181"/>
            <a:ext cx="8673919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By convention, instance attributes are added in __</a:t>
            </a: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Unlike C++ and Java, Python allows adding attributes to an instance of a class at any time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Including an attribute in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__init__(self)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adds the attribute to all instances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C++ and Java require all attributes to be included in the class definition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might be a great feature or a unexpected (unpleasant) surprise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Attributes can be added anytime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690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21250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Big Data applications created a need for new solutions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applications involve large data sets (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Exabytes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E.g. imagine Google searching 30 trillion web pages 100 billion times a month from a MySQL database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1600" dirty="0">
                <a:latin typeface="Gill Sans MT" charset="0"/>
                <a:ea typeface="ＭＳ Ｐゴシック" charset="0"/>
                <a:cs typeface="ＭＳ Ｐゴシック" charset="0"/>
              </a:rPr>
              <a:t>Source: http://</a:t>
            </a:r>
            <a:r>
              <a:rPr lang="en-US" sz="1600" dirty="0" err="1">
                <a:latin typeface="Gill Sans MT" charset="0"/>
                <a:ea typeface="ＭＳ Ｐゴシック" charset="0"/>
                <a:cs typeface="ＭＳ Ｐゴシック" charset="0"/>
              </a:rPr>
              <a:t>venturebeat.com</a:t>
            </a:r>
            <a:r>
              <a:rPr lang="en-US" sz="1600" dirty="0">
                <a:latin typeface="Gill Sans MT" charset="0"/>
                <a:ea typeface="ＭＳ Ｐゴシック" charset="0"/>
                <a:cs typeface="ＭＳ Ｐゴシック" charset="0"/>
              </a:rPr>
              <a:t>/2013/03/01/how-google-searches-30-trillion-web-pages-100-billion-times-a-month/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RDBMS Alternatives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20" y="3177155"/>
            <a:ext cx="3153589" cy="2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2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95" y="3374651"/>
            <a:ext cx="4013200" cy="240792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Unstructured data vs structured relational data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NoSQL supports structured, semi-structured and unstructured data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Replace relational tables with flexible structures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Spread the data across clusters of computers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NoSQL solutions are schema-less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Priorities: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High performance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	High availability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Scalability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NoSQL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4587" y="5804422"/>
            <a:ext cx="3246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1200" dirty="0" err="1">
                <a:latin typeface="Gill Sans MT" charset="0"/>
                <a:ea typeface="ＭＳ Ｐゴシック" charset="0"/>
                <a:cs typeface="ＭＳ Ｐゴシック" charset="0"/>
              </a:rPr>
              <a:t>www.smartdatacollective.com</a:t>
            </a:r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</a:rPr>
              <a:t>/sites/</a:t>
            </a:r>
            <a:r>
              <a:rPr lang="en-US" sz="1200" dirty="0" err="1">
                <a:latin typeface="Gill Sans MT" charset="0"/>
                <a:ea typeface="ＭＳ Ｐゴシック" charset="0"/>
                <a:cs typeface="ＭＳ Ｐゴシック" charset="0"/>
              </a:rPr>
              <a:t>smartdatacollective.com</a:t>
            </a:r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</a:rPr>
              <a:t>/files/</a:t>
            </a:r>
            <a:r>
              <a:rPr lang="en-US" sz="1200" dirty="0" err="1">
                <a:latin typeface="Gill Sans MT" charset="0"/>
                <a:ea typeface="ＭＳ Ｐゴシック" charset="0"/>
                <a:cs typeface="ＭＳ Ｐゴシック" charset="0"/>
              </a:rPr>
              <a:t>RDBMSvsNoSQL.jpeg</a:t>
            </a:r>
            <a:endParaRPr lang="en-US" sz="1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091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CAP Theorem (Brewer’s Theorem)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73" y="2261415"/>
            <a:ext cx="5809964" cy="3851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3993" y="1849161"/>
            <a:ext cx="31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Consistency</a:t>
            </a:r>
            <a:r>
              <a:rPr lang="en-US" dirty="0"/>
              <a:t>: Data is </a:t>
            </a:r>
            <a:r>
              <a:rPr lang="en-US"/>
              <a:t>consistent across clients after an operation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383" y="4347389"/>
            <a:ext cx="243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Availability</a:t>
            </a:r>
            <a:r>
              <a:rPr lang="en-US" dirty="0"/>
              <a:t>: High system availability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2992" y="3931891"/>
            <a:ext cx="2752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Partition Tolerance</a:t>
            </a:r>
            <a:r>
              <a:rPr lang="en-US" dirty="0"/>
              <a:t>: system is able to function, even when communication between servers is unreliable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6553" y="4002704"/>
            <a:ext cx="50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7013" y="964788"/>
            <a:ext cx="836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Distributed solutions require tradeoffs decided by business needs</a:t>
            </a:r>
          </a:p>
          <a:p>
            <a:pPr algn="ctr"/>
            <a:r>
              <a:rPr lang="en-US" sz="2400" dirty="0"/>
              <a:t>Can’t have all three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8180647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3664" y="1003777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Store the entire document of key/value pairs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Typically JSON documents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”File” the document in the database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key to access the document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Store many types of document in a single collection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Store any kind or amount of data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 predefined schema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Very flexible to facilitate changes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Document oriented NoSQL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13" y="4388411"/>
            <a:ext cx="3075756" cy="8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365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41" y="1807189"/>
            <a:ext cx="4520539" cy="3417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806" y="2092108"/>
            <a:ext cx="4274820" cy="28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5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42399"/>
            <a:ext cx="8863590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Initialize all class instance attributes in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__(self)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This insures they are defined and initialized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Helps readers to understand which attributes are available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Beware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of typos that don’t generate warnings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Specify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__slots__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 avoid surprises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class Foo: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   def __init__(self):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	    </a:t>
            </a:r>
            <a:r>
              <a:rPr lang="en-US" dirty="0" err="1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self.cnt</a:t>
            </a:r>
            <a:r>
              <a:rPr lang="en-US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= 0 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f = Foo()  # a new instance of class Foo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dirty="0" err="1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f.ctn</a:t>
            </a:r>
            <a:r>
              <a:rPr lang="en-US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= 2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&gt;&gt;&gt;</a:t>
            </a:r>
            <a:r>
              <a:rPr lang="en-US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dirty="0" err="1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f.cnt</a:t>
            </a:r>
            <a:endParaRPr lang="en-US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0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dirty="0" err="1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f.ctn</a:t>
            </a:r>
            <a:endParaRPr lang="en-US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2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Attributes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1990846" y="5154172"/>
            <a:ext cx="5965369" cy="870392"/>
          </a:xfrm>
          <a:prstGeom prst="wedgeRoundRectCallout">
            <a:avLst>
              <a:gd name="adj1" fmla="val -57203"/>
              <a:gd name="adj2" fmla="val -50174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Oops!!I I meant to type ‘</a:t>
            </a:r>
            <a:r>
              <a:rPr lang="en-US" err="1">
                <a:solidFill>
                  <a:schemeClr val="bg1"/>
                </a:solidFill>
              </a:rPr>
              <a:t>cnt</a:t>
            </a:r>
            <a:r>
              <a:rPr lang="en-US">
                <a:solidFill>
                  <a:schemeClr val="bg1"/>
                </a:solidFill>
              </a:rPr>
              <a:t>’ but my typo added a new ‘</a:t>
            </a:r>
            <a:r>
              <a:rPr lang="en-US" err="1">
                <a:solidFill>
                  <a:schemeClr val="bg1"/>
                </a:solidFill>
              </a:rPr>
              <a:t>ctn</a:t>
            </a:r>
            <a:r>
              <a:rPr lang="en-US">
                <a:solidFill>
                  <a:schemeClr val="bg1"/>
                </a:solidFill>
              </a:rPr>
              <a:t>’ attribute available ONLY to the f instance of class Foo</a:t>
            </a:r>
          </a:p>
        </p:txBody>
      </p:sp>
    </p:spTree>
    <p:extLst>
      <p:ext uri="{BB962C8B-B14F-4D97-AF65-F5344CB8AC3E}">
        <p14:creationId xmlns:p14="http://schemas.microsoft.com/office/powerpoint/2010/main" val="198269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7078" y="1082099"/>
            <a:ext cx="9172022" cy="57759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self</a:t>
            </a:r>
            <a:endParaRPr lang="en-US" sz="2400" b="1" dirty="0">
              <a:solidFill>
                <a:srgbClr val="0070C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Refers to the memory allocated for that instance of the class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First parameter in every method, including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__init__(self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400" b="1" dirty="0">
                <a:latin typeface="Gill Sans MT" charset="0"/>
                <a:ea typeface="Gill Sans MT" charset="0"/>
                <a:cs typeface="Gill Sans MT" charset="0"/>
              </a:rPr>
              <a:t>attributes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Data members that are included in every instance of the class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Defined 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__init__(self)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Accessed as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self</a:t>
            </a:r>
            <a:r>
              <a:rPr lang="en-US" sz="2000" i="1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.attribute</a:t>
            </a:r>
            <a:endParaRPr lang="en-US" sz="2000" i="1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r>
              <a:rPr lang="en-US" sz="2200" b="1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Methods</a:t>
            </a:r>
          </a:p>
          <a:p>
            <a:pPr lvl="1"/>
            <a:r>
              <a:rPr lang="en-US" sz="2400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Functions</a:t>
            </a:r>
            <a:r>
              <a:rPr lang="en-US" sz="2400" b="1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defined for this class that may access any attribute using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instance.method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)</a:t>
            </a:r>
            <a:endParaRPr lang="en-US" sz="2400" dirty="0">
              <a:solidFill>
                <a:srgbClr val="0070C0"/>
              </a:solidFill>
              <a:latin typeface="Courier" pitchFamily="2" charset="0"/>
              <a:ea typeface="Gill Sans MT" charset="0"/>
              <a:cs typeface="Courier New" panose="02070309020205020404" pitchFamily="49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600"/>
              </a:spcAft>
            </a:pP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581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Within a class definition</a:t>
            </a:r>
            <a:r>
              <a:rPr lang="is-IS">
                <a:latin typeface="Gill Sans MT"/>
                <a:cs typeface="Gill Sans MT"/>
              </a:rPr>
              <a:t>…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84192" y="3393993"/>
            <a:ext cx="3885251" cy="673100"/>
          </a:xfrm>
          <a:prstGeom prst="wedgeRoundRectCallout">
            <a:avLst>
              <a:gd name="adj1" fmla="val -60705"/>
              <a:gd name="adj2" fmla="val -231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class instance has its own </a:t>
            </a:r>
            <a:r>
              <a:rPr lang="en-US" b="1" dirty="0">
                <a:solidFill>
                  <a:schemeClr val="bg1"/>
                </a:solidFill>
              </a:rPr>
              <a:t>distinct copy </a:t>
            </a:r>
            <a:r>
              <a:rPr lang="en-US" dirty="0">
                <a:solidFill>
                  <a:schemeClr val="bg1"/>
                </a:solidFill>
              </a:rPr>
              <a:t>of the instance attributes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09B4F-19BB-884E-8C38-391E01B0DF61}"/>
              </a:ext>
            </a:extLst>
          </p:cNvPr>
          <p:cNvSpPr/>
          <p:nvPr/>
        </p:nvSpPr>
        <p:spPr>
          <a:xfrm>
            <a:off x="4406105" y="5390183"/>
            <a:ext cx="3885251" cy="673100"/>
          </a:xfrm>
          <a:prstGeom prst="wedgeRoundRectCallout">
            <a:avLst>
              <a:gd name="adj1" fmla="val -60705"/>
              <a:gd name="adj2" fmla="val -543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passes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instance</a:t>
            </a:r>
            <a:r>
              <a:rPr lang="en-US" dirty="0">
                <a:solidFill>
                  <a:schemeClr val="bg1"/>
                </a:solidFill>
              </a:rPr>
              <a:t> as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self</a:t>
            </a:r>
            <a:endParaRPr lang="en-US" sz="12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05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740700-A046-544E-80B5-AB726CB5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09" y="2388600"/>
            <a:ext cx="6190938" cy="36034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42399"/>
            <a:ext cx="9206698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Every class includes a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__slots__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attribute that allows you  to restrict accidental attributes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Only attributes included in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__slots__ 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will be allowed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Avoid accidental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289631" y="5141692"/>
            <a:ext cx="3067290" cy="625033"/>
          </a:xfrm>
          <a:prstGeom prst="wedgeRoundRectCallout">
            <a:avLst>
              <a:gd name="adj1" fmla="val -68377"/>
              <a:gd name="adj2" fmla="val 485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Oops!  ’mascot’, not ‘ascot’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7FFF446-9E82-EF49-B6A6-5DA7816A0DAB}"/>
              </a:ext>
            </a:extLst>
          </p:cNvPr>
          <p:cNvSpPr/>
          <p:nvPr/>
        </p:nvSpPr>
        <p:spPr>
          <a:xfrm>
            <a:off x="4932365" y="2885787"/>
            <a:ext cx="3042402" cy="1026646"/>
          </a:xfrm>
          <a:prstGeom prst="wedgeRoundRectCallout">
            <a:avLst>
              <a:gd name="adj1" fmla="val -95829"/>
              <a:gd name="adj2" fmla="val -544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__slots__ is a class attribute that is shared across all instances of class College</a:t>
            </a:r>
          </a:p>
        </p:txBody>
      </p:sp>
    </p:spTree>
    <p:extLst>
      <p:ext uri="{BB962C8B-B14F-4D97-AF65-F5344CB8AC3E}">
        <p14:creationId xmlns:p14="http://schemas.microsoft.com/office/powerpoint/2010/main" val="43447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973242"/>
            <a:ext cx="8662988" cy="57759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 subclass inherits all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methods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from the superclass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Super class instance attributes may be available, depending on if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is redefined in the subclass or if super().__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is called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 subclass may add new class attributes, instance attributes, and methods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method, including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__(), can be overridden by the subclass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If you override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then you may want to call super().__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to create and initialize the superclass’s instance variables in the subclass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Or, define instance attributes needed by the subclass but that may defeat the advantages of using inheritance.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31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5237" y="1050358"/>
            <a:ext cx="8873447" cy="33041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Python supports both </a:t>
            </a:r>
            <a:r>
              <a:rPr lang="en-US" sz="2400" i="1" dirty="0">
                <a:latin typeface="Gill Sans MT" charset="0"/>
                <a:ea typeface="Gill Sans MT" charset="0"/>
                <a:cs typeface="Gill Sans MT" charset="0"/>
              </a:rPr>
              <a:t>Procedural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and </a:t>
            </a:r>
            <a:r>
              <a:rPr lang="en-US" sz="2400" i="1" dirty="0">
                <a:latin typeface="Gill Sans MT" charset="0"/>
                <a:ea typeface="Gill Sans MT" charset="0"/>
                <a:cs typeface="Gill Sans MT" charset="0"/>
              </a:rPr>
              <a:t>Object Oriented 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Programming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	When to use each approach?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Objects have </a:t>
            </a:r>
            <a:r>
              <a:rPr lang="en-US" sz="2400" b="1" i="1" dirty="0">
                <a:latin typeface="Gill Sans MT" charset="0"/>
                <a:ea typeface="Gill Sans MT" charset="0"/>
                <a:cs typeface="Gill Sans MT" charset="0"/>
              </a:rPr>
              <a:t>both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properties and behaviors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only behaviors then a function may be be simpler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only properties, then a Python data structure may be better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both, then a class is a good solution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How many instances of an object do you need?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Only one?  A class may be overkill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Many? Class is a great solution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inheritance is natural, then classes are a great solution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Use classes anytime they improve readability!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OOP?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375" y="3208029"/>
            <a:ext cx="2296194" cy="15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51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CRC Cards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013" y="1157468"/>
            <a:ext cx="848155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CRC cards for the Rock/Paper/Scissors game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Identify a class (frequently nouns in the domain)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Add responsibilities (verbs associated with classes)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For each responsibility, identify collaborators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new classes for new collaborators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Iterate as you detect missing classes or collaborators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4633704" y="4414138"/>
          <a:ext cx="4189426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8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56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Player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Choose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F84C-09B6-7944-8A8B-D8B757159C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2926" y="4414138"/>
          <a:ext cx="4074865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5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56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Game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human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computer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Identify winner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98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215094" y="1082099"/>
          <a:ext cx="8928906" cy="4511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Microsoft Design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8982" y="5764596"/>
            <a:ext cx="562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https://msdn.microsoft.com/en-us/library/ee658124.aspx</a:t>
            </a:r>
          </a:p>
        </p:txBody>
      </p:sp>
    </p:spTree>
    <p:extLst>
      <p:ext uri="{BB962C8B-B14F-4D97-AF65-F5344CB8AC3E}">
        <p14:creationId xmlns:p14="http://schemas.microsoft.com/office/powerpoint/2010/main" val="390474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40" y="136652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558462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Review highlights from the semester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This is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NOT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all of the information covered on the final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Does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identify most of the concepts I think are most important for you to know</a:t>
            </a:r>
            <a:endParaRPr lang="en-US" sz="28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Exceptions: anticipate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77C29-72B7-3F4D-9723-5FF394BF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689315"/>
            <a:ext cx="8743681" cy="32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9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7801F-B179-8546-AC54-6D0FED47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921275"/>
            <a:ext cx="8150707" cy="262144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Avoid unqualified except, e.g.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Unlike other languages with exceptions, Python uses exceptions for many situations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Unqualified except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429233" y="2695103"/>
            <a:ext cx="4038548" cy="669231"/>
          </a:xfrm>
          <a:prstGeom prst="wedgeRoundRectCallout">
            <a:avLst>
              <a:gd name="adj1" fmla="val -91364"/>
              <a:gd name="adj2" fmla="val 449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block is invoked  for ANY exception, not just the ones you expect</a:t>
            </a:r>
          </a:p>
        </p:txBody>
      </p:sp>
    </p:spTree>
    <p:extLst>
      <p:ext uri="{BB962C8B-B14F-4D97-AF65-F5344CB8AC3E}">
        <p14:creationId xmlns:p14="http://schemas.microsoft.com/office/powerpoint/2010/main" val="55536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B2482C-B5BC-B64D-902D-032BAE47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1" y="3117283"/>
            <a:ext cx="8276095" cy="21971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A8E1809-B047-1E42-B851-8739BC6E0E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778" y="1168448"/>
            <a:ext cx="89289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Raising an exception pops the runtime call stack, returning from functions, until the exception is caught:</a:t>
            </a:r>
          </a:p>
          <a:p>
            <a:pPr marL="914400" lvl="1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in a 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try/except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block somewhere in the call stack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by the Python interpreter (REPL)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8B47C-5632-3F46-9094-596C296E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34" y="5463709"/>
            <a:ext cx="6168715" cy="43309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188860" y="4741129"/>
            <a:ext cx="4889824" cy="573348"/>
          </a:xfrm>
          <a:prstGeom prst="wedgeRoundRectCallout">
            <a:avLst>
              <a:gd name="adj1" fmla="val -45890"/>
              <a:gd name="adj2" fmla="val 817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Exception caught by the Python interpreter</a:t>
            </a:r>
          </a:p>
        </p:txBody>
      </p:sp>
    </p:spTree>
    <p:extLst>
      <p:ext uri="{BB962C8B-B14F-4D97-AF65-F5344CB8AC3E}">
        <p14:creationId xmlns:p14="http://schemas.microsoft.com/office/powerpoint/2010/main" val="36280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Recall, when it doubt, try it out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What’s the name of the exception for divide by 0?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87782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was the name of </a:t>
            </a:r>
            <a:r>
              <a:rPr lang="en-US">
                <a:latin typeface="Gill Sans MT"/>
                <a:cs typeface="Gill Sans MT"/>
              </a:rPr>
              <a:t>that exception?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445075" y="3789683"/>
            <a:ext cx="3668778" cy="736018"/>
          </a:xfrm>
          <a:prstGeom prst="wedgeRoundRectCallout">
            <a:avLst>
              <a:gd name="adj1" fmla="val -87624"/>
              <a:gd name="adj2" fmla="val -64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Here’s the name of the exception to use in the try/except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BAB5E-13EE-DA4E-A292-3F459DE7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9" y="2508115"/>
            <a:ext cx="4560163" cy="750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48626-2A87-B44D-ABE4-00FF5F3EE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53" y="3276504"/>
            <a:ext cx="5051241" cy="36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7CDB6-6B6B-2341-9F1E-9944D128C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53" y="4584995"/>
            <a:ext cx="4244403" cy="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79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674478-9F4F-CD4E-9FD7-B6278C32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11412"/>
            <a:ext cx="7284203" cy="53065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294875" y="2200759"/>
            <a:ext cx="4413694" cy="2200760"/>
          </a:xfrm>
          <a:prstGeom prst="wedgeRoundRectCallout">
            <a:avLst>
              <a:gd name="adj1" fmla="val 19429"/>
              <a:gd name="adj2" fmla="val 477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REPL calls outer(-4)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outer(-4) calls inner(-4)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inner(-4) calls sqrt(-4)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sqrt(-4) raises a </a:t>
            </a:r>
            <a:r>
              <a:rPr lang="en-US" sz="2000" dirty="0" err="1">
                <a:solidFill>
                  <a:schemeClr val="bg1"/>
                </a:solidFill>
              </a:rPr>
              <a:t>ValueError</a:t>
            </a:r>
            <a:r>
              <a:rPr lang="en-US" sz="2000" dirty="0">
                <a:solidFill>
                  <a:schemeClr val="bg1"/>
                </a:solidFill>
              </a:rPr>
              <a:t> Exception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Inner(-4) doesn’t catch the exception so execution flows to outer(-4) where exception is caught</a:t>
            </a:r>
          </a:p>
        </p:txBody>
      </p:sp>
    </p:spTree>
    <p:extLst>
      <p:ext uri="{BB962C8B-B14F-4D97-AF65-F5344CB8AC3E}">
        <p14:creationId xmlns:p14="http://schemas.microsoft.com/office/powerpoint/2010/main" val="2455212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LBYL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: Look Before You Leap (C++, Java)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Check carefully before attempting something risky to avoid exceptions</a:t>
            </a:r>
          </a:p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EAFP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: Easier to Ask Forgiveness than Permission</a:t>
            </a:r>
            <a:r>
              <a:rPr lang="en-US" sz="2800" baseline="30000" dirty="0">
                <a:latin typeface="Gill Sans MT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(Python)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Write maintainable code that assumes everything is okay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Handle the situations where something goes wrong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Leads to more readable and maintainable code</a:t>
            </a: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baseline="30000" dirty="0">
                <a:latin typeface="Gill Sans MT" charset="0"/>
                <a:ea typeface="ＭＳ Ｐゴシック" charset="0"/>
              </a:rPr>
              <a:t>1</a:t>
            </a:r>
            <a:r>
              <a:rPr lang="en-US" sz="2400" dirty="0">
                <a:latin typeface="Gill Sans MT" charset="0"/>
                <a:ea typeface="ＭＳ Ｐゴシック" charset="0"/>
              </a:rPr>
              <a:t>Attributed to Admiral Grace Hopper, a computing pioneer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LBYL vs EAFP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60" y="625533"/>
            <a:ext cx="2004740" cy="1180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690" y="4528491"/>
            <a:ext cx="1216419" cy="16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0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4344206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LBYL: (Java, C++)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double</a:t>
            </a:r>
          </a:p>
          <a:p>
            <a:pPr>
              <a:spcAft>
                <a:spcPts val="0"/>
              </a:spcAft>
            </a:pP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safe_div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(float n, float d)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if (d == 0)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cerr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 &lt;&lt; “divide by 0”;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return 0;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} else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return n/d;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}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LBYL </a:t>
            </a:r>
            <a:r>
              <a:rPr lang="en-US" dirty="0" err="1">
                <a:latin typeface="Gill Sans MT"/>
                <a:cs typeface="Gill Sans MT"/>
              </a:rPr>
              <a:t>vs</a:t>
            </a:r>
            <a:r>
              <a:rPr lang="en-US" dirty="0">
                <a:latin typeface="Gill Sans MT"/>
                <a:cs typeface="Gill Sans MT"/>
              </a:rPr>
              <a:t> EAFP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431494" y="1358959"/>
            <a:ext cx="5347506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EAFP: (Python)</a:t>
            </a:r>
            <a:endParaRPr lang="en-US" sz="20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def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safe_div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(n, d):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try: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return n/d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except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ZeroDivisionError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print(“divide by 0”)</a:t>
            </a: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        </a:t>
            </a: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82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Write tests before you write the code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Driven Development (Kent Beck)</a:t>
            </a:r>
          </a:p>
          <a:p>
            <a:pPr lvl="1"/>
            <a:r>
              <a:rPr lang="en-US" sz="2200" dirty="0" err="1">
                <a:latin typeface="Gill Sans MT" charset="0"/>
                <a:ea typeface="ＭＳ Ｐゴシック" charset="0"/>
                <a:cs typeface="ＭＳ Ｐゴシック" charset="0"/>
              </a:rPr>
              <a:t>eXtreme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Programming Agile Method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Writing the test helps you to think about the problem and write better code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Driven Development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3035300"/>
            <a:ext cx="2806700" cy="2806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69000"/>
            <a:ext cx="826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assertselenium.files.wordpress.com</a:t>
            </a:r>
            <a:r>
              <a:rPr lang="en-US" sz="1400" dirty="0"/>
              <a:t>/2012/11/</a:t>
            </a:r>
            <a:r>
              <a:rPr lang="en-US" sz="1400" dirty="0" err="1"/>
              <a:t>tdd_cycle.jpeg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782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57245"/>
            <a:ext cx="85030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</a:rPr>
              <a:t>The goal of software testing is to determine if the implementation meets its specifications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</a:rPr>
              <a:t>Does it do what it’s supposed to do?</a:t>
            </a:r>
          </a:p>
          <a:p>
            <a:r>
              <a:rPr lang="en-US" sz="2800" dirty="0">
                <a:latin typeface="Gill Sans MT" charset="0"/>
                <a:ea typeface="ＭＳ Ｐゴシック" charset="0"/>
              </a:rPr>
              <a:t>Testing and debugging are related, but different tasks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</a:rPr>
              <a:t>Testing identifies problems – debugging fixes problems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61270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Software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85" y="3603885"/>
            <a:ext cx="3302046" cy="24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4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92" y="2002367"/>
            <a:ext cx="3154458" cy="31453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000" dirty="0">
                <a:latin typeface="Gill Sans MT"/>
                <a:cs typeface="Gill Sans MT"/>
              </a:rPr>
              <a:t>Complete coverage, i.e. test all possible combinations?</a:t>
            </a:r>
          </a:p>
          <a:p>
            <a:pPr lvl="1"/>
            <a:r>
              <a:rPr lang="en-US" sz="1800" dirty="0">
                <a:latin typeface="Gill Sans MT"/>
                <a:cs typeface="Gill Sans MT"/>
              </a:rPr>
              <a:t>Might be possible with a small range but typically not feasible</a:t>
            </a:r>
          </a:p>
          <a:p>
            <a:r>
              <a:rPr lang="en-US" sz="2000" dirty="0">
                <a:latin typeface="Gill Sans MT"/>
                <a:cs typeface="Gill Sans MT"/>
              </a:rPr>
              <a:t>Choose a subset of values to test</a:t>
            </a:r>
          </a:p>
          <a:p>
            <a:r>
              <a:rPr lang="en-US" sz="2000" dirty="0">
                <a:latin typeface="Gill Sans MT"/>
                <a:cs typeface="Gill Sans MT"/>
              </a:rPr>
              <a:t>Test each feature at least once</a:t>
            </a:r>
          </a:p>
          <a:p>
            <a:r>
              <a:rPr lang="en-US" sz="2000" dirty="0">
                <a:latin typeface="Gill Sans MT"/>
                <a:cs typeface="Gill Sans MT"/>
              </a:rPr>
              <a:t>Test expected case</a:t>
            </a:r>
          </a:p>
          <a:p>
            <a:r>
              <a:rPr lang="en-US" sz="2000" dirty="0">
                <a:latin typeface="Gill Sans MT"/>
                <a:cs typeface="Gill Sans MT"/>
              </a:rPr>
              <a:t>Test “around the edges”</a:t>
            </a:r>
          </a:p>
          <a:p>
            <a:pPr lvl="1"/>
            <a:r>
              <a:rPr lang="en-US" sz="1800" dirty="0">
                <a:latin typeface="Gill Sans MT"/>
                <a:cs typeface="Gill Sans MT"/>
              </a:rPr>
              <a:t>What might we have missed?</a:t>
            </a:r>
          </a:p>
          <a:p>
            <a:r>
              <a:rPr lang="en-US" sz="2000" dirty="0">
                <a:latin typeface="Gill Sans MT"/>
                <a:cs typeface="Gill Sans MT"/>
              </a:rPr>
              <a:t>Include both positive and negative tests</a:t>
            </a:r>
          </a:p>
          <a:p>
            <a:pPr lvl="1"/>
            <a:r>
              <a:rPr lang="en-US" sz="1800" dirty="0">
                <a:latin typeface="Gill Sans MT"/>
                <a:cs typeface="Gill Sans MT"/>
              </a:rPr>
              <a:t>Positive: valid input produces valid output</a:t>
            </a:r>
          </a:p>
          <a:p>
            <a:pPr lvl="1"/>
            <a:r>
              <a:rPr lang="en-US" sz="1800" dirty="0">
                <a:latin typeface="Gill Sans MT"/>
                <a:cs typeface="Gill Sans MT"/>
              </a:rPr>
              <a:t>Negative: invalid input is handled gracefully</a:t>
            </a:r>
          </a:p>
          <a:p>
            <a:r>
              <a:rPr lang="en-US" sz="2000" dirty="0">
                <a:latin typeface="Gill Sans MT"/>
                <a:cs typeface="Gill Sans MT"/>
              </a:rPr>
              <a:t>Beware that tests can have bugs too!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/>
              <a:t>Testing </a:t>
            </a:r>
            <a:r>
              <a:rPr lang="en-US" dirty="0">
                <a:latin typeface="Gill Sans MT"/>
                <a:cs typeface="Gill Sans MT"/>
              </a:rPr>
              <a:t>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0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1531" y="891865"/>
            <a:ext cx="8675205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Every file and function should begin with a </a:t>
            </a:r>
            <a:r>
              <a:rPr lang="en-US" sz="2400" dirty="0" err="1">
                <a:latin typeface="Gill Sans MT"/>
                <a:ea typeface="ＭＳ Ｐゴシック" charset="0"/>
                <a:cs typeface="Gill Sans MT"/>
              </a:rPr>
              <a:t>docstring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			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Documenting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14868" y="3301373"/>
            <a:ext cx="2623870" cy="646990"/>
          </a:xfrm>
          <a:prstGeom prst="wedgeRoundRectCallout">
            <a:avLst>
              <a:gd name="adj1" fmla="val -70282"/>
              <a:gd name="adj2" fmla="val 698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docstring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BE83D-B764-454D-9641-A1C0C254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528639"/>
            <a:ext cx="8283211" cy="4711868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6B6C6BF-9AEF-A047-870D-F25D38E643AC}"/>
              </a:ext>
            </a:extLst>
          </p:cNvPr>
          <p:cNvSpPr/>
          <p:nvPr/>
        </p:nvSpPr>
        <p:spPr>
          <a:xfrm>
            <a:off x="3768891" y="3835062"/>
            <a:ext cx="3880287" cy="973495"/>
          </a:xfrm>
          <a:prstGeom prst="wedgeRoundRectCallout">
            <a:avLst>
              <a:gd name="adj1" fmla="val -70354"/>
              <a:gd name="adj2" fmla="val 83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function’s docstring is available from the help() function</a:t>
            </a:r>
          </a:p>
        </p:txBody>
      </p:sp>
    </p:spTree>
    <p:extLst>
      <p:ext uri="{BB962C8B-B14F-4D97-AF65-F5344CB8AC3E}">
        <p14:creationId xmlns:p14="http://schemas.microsoft.com/office/powerpoint/2010/main" val="2863910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Testing: Boundary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867" y="1134534"/>
            <a:ext cx="7806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Example: an integer </a:t>
            </a:r>
            <a:r>
              <a:rPr lang="en-US" sz="2800" dirty="0">
                <a:latin typeface="Courier New"/>
                <a:cs typeface="Courier New"/>
              </a:rPr>
              <a:t>x </a:t>
            </a:r>
            <a:r>
              <a:rPr lang="en-US" sz="2800" dirty="0"/>
              <a:t>is valid from from </a:t>
            </a:r>
            <a:r>
              <a:rPr lang="en-US" sz="2800" dirty="0">
                <a:latin typeface="Courier New"/>
                <a:cs typeface="Courier New"/>
              </a:rPr>
              <a:t>a</a:t>
            </a:r>
            <a:r>
              <a:rPr lang="en-US" sz="2800" dirty="0"/>
              <a:t> to </a:t>
            </a:r>
            <a:r>
              <a:rPr lang="en-US" sz="2800" dirty="0">
                <a:latin typeface="Courier New"/>
                <a:cs typeface="Courier New"/>
              </a:rPr>
              <a:t>b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6265" y="2145895"/>
            <a:ext cx="3656686" cy="46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a-1   a                                         b    b+1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47333" y="1845733"/>
            <a:ext cx="4783668" cy="1533"/>
          </a:xfrm>
          <a:prstGeom prst="straightConnector1">
            <a:avLst/>
          </a:prstGeom>
          <a:ln w="50800"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04524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0948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31023" y="1862669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69687" y="1862667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2074332" y="2861732"/>
          <a:ext cx="43772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9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Important test cases occur</a:t>
                      </a:r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At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a,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little </a:t>
                      </a:r>
                      <a:r>
                        <a:rPr lang="en-US" b="1" i="1" dirty="0"/>
                        <a:t>before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</a:t>
                      </a:r>
                      <a:r>
                        <a:rPr lang="en-US" baseline="0" dirty="0"/>
                        <a:t>–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little </a:t>
                      </a:r>
                      <a:r>
                        <a:rPr lang="en-US" b="1" i="1" dirty="0"/>
                        <a:t>after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+ 1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28134" y="4656667"/>
            <a:ext cx="7806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/>
              <a:t>Check &lt; </a:t>
            </a:r>
            <a:r>
              <a:rPr lang="en-US" sz="2800" dirty="0" err="1"/>
              <a:t>vs</a:t>
            </a:r>
            <a:r>
              <a:rPr lang="en-US" sz="2800" dirty="0"/>
              <a:t> &lt;= and &gt; </a:t>
            </a:r>
            <a:r>
              <a:rPr lang="en-US" sz="2800" dirty="0" err="1"/>
              <a:t>vs</a:t>
            </a:r>
            <a:r>
              <a:rPr lang="en-US" sz="2800" dirty="0"/>
              <a:t> &gt;= carefully!</a:t>
            </a:r>
            <a:endParaRPr lang="en-US" sz="2800" dirty="0">
              <a:latin typeface="Courier New"/>
              <a:cs typeface="Courier New"/>
            </a:endParaRP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1737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can’t test all possible values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all float values between 0 and 1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Partition the range of values into equivalence classes, i.e. sets that we expect to behavior similarly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one value from the equivalence class to test all values from the equivalence class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Testing: Equivalence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66" y="4250267"/>
            <a:ext cx="3564467" cy="20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0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519" y="1545579"/>
            <a:ext cx="2368107" cy="1790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860" y="1888067"/>
            <a:ext cx="955846" cy="7161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We’ve defined the tests we need for classifying triangles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How should we run the tests?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I’m a hacker!  I don’t need tests! 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Manually?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Not feasible in changing production environment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Automated testing is critical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Even for homework assignments!</a:t>
            </a:r>
          </a:p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to implement and run the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860" y="2520848"/>
            <a:ext cx="955846" cy="716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075" y="3513665"/>
            <a:ext cx="548217" cy="5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72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2900" y="1173144"/>
            <a:ext cx="8674100" cy="4960955"/>
          </a:xfrm>
        </p:spPr>
        <p:txBody>
          <a:bodyPr/>
          <a:lstStyle/>
          <a:p>
            <a:r>
              <a:rPr lang="en-US" sz="2400">
                <a:latin typeface="Gill Sans MT"/>
                <a:cs typeface="Gill Sans MT"/>
              </a:rPr>
              <a:t>Test each function </a:t>
            </a:r>
          </a:p>
          <a:p>
            <a:r>
              <a:rPr lang="en-US" sz="2400">
                <a:latin typeface="Gill Sans MT"/>
                <a:cs typeface="Gill Sans MT"/>
              </a:rPr>
              <a:t>Test expected case</a:t>
            </a:r>
          </a:p>
          <a:p>
            <a:r>
              <a:rPr lang="en-US" sz="2400">
                <a:latin typeface="Gill Sans MT"/>
                <a:cs typeface="Gill Sans MT"/>
              </a:rPr>
              <a:t>Test boundary conditions and “around the edges”</a:t>
            </a:r>
          </a:p>
          <a:p>
            <a:pPr lvl="1"/>
            <a:r>
              <a:rPr lang="en-US" sz="2000">
                <a:latin typeface="Gill Sans MT"/>
                <a:cs typeface="Gill Sans MT"/>
              </a:rPr>
              <a:t>What might have been missed?</a:t>
            </a:r>
          </a:p>
          <a:p>
            <a:r>
              <a:rPr lang="en-US" sz="2400">
                <a:latin typeface="Gill Sans MT"/>
                <a:cs typeface="Gill Sans MT"/>
              </a:rPr>
              <a:t>Include both positive and negative tests</a:t>
            </a:r>
          </a:p>
          <a:p>
            <a:pPr lvl="1"/>
            <a:r>
              <a:rPr lang="en-US" sz="2000">
                <a:latin typeface="Gill Sans MT"/>
                <a:cs typeface="Gill Sans MT"/>
              </a:rPr>
              <a:t>Positive: valid input produces valid output</a:t>
            </a:r>
          </a:p>
          <a:p>
            <a:pPr lvl="1"/>
            <a:r>
              <a:rPr lang="en-US" sz="2000">
                <a:latin typeface="Gill Sans MT"/>
                <a:cs typeface="Gill Sans MT"/>
              </a:rPr>
              <a:t>Negative: invalid input is handled gracefully</a:t>
            </a:r>
          </a:p>
          <a:p>
            <a:r>
              <a:rPr lang="en-US" sz="2400">
                <a:latin typeface="Gill Sans MT"/>
                <a:cs typeface="Gill Sans MT"/>
              </a:rPr>
              <a:t>Beware that tests can have bugs too!</a:t>
            </a:r>
          </a:p>
          <a:p>
            <a:pPr lvl="1"/>
            <a:r>
              <a:rPr lang="en-US" sz="2000">
                <a:latin typeface="Gill Sans MT"/>
                <a:cs typeface="Gill Sans MT"/>
              </a:rPr>
              <a:t>Missing important tests</a:t>
            </a:r>
          </a:p>
          <a:p>
            <a:pPr lvl="1"/>
            <a:r>
              <a:rPr lang="en-US" sz="2000">
                <a:latin typeface="Gill Sans MT"/>
                <a:cs typeface="Gill Sans MT"/>
              </a:rPr>
              <a:t>Bugs in the test case</a:t>
            </a: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133" y="2637621"/>
            <a:ext cx="2709333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0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320800"/>
            <a:ext cx="8503087" cy="4770555"/>
          </a:xfrm>
        </p:spPr>
        <p:txBody>
          <a:bodyPr/>
          <a:lstStyle/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Step 1: Recognize that there is a problem (testing is one solution)</a:t>
            </a:r>
          </a:p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Step 2: Find the cause of the problem</a:t>
            </a:r>
          </a:p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Step 3: Fix the problem without breaking anything else	</a:t>
            </a:r>
          </a:p>
          <a:p>
            <a:pPr lvl="1"/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Automated testing helps to verify that the fix didn’t break anything</a:t>
            </a:r>
          </a:p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All three can be challenging!   That’s why good software engineers are in such high demand (and earn such high salaries ;-)</a:t>
            </a:r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3 Steps to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278" y="4072468"/>
            <a:ext cx="3665265" cy="21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4302" y="1034781"/>
            <a:ext cx="8503087" cy="286879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Once you know there is a bug, how do you find it?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67367" y="1858212"/>
          <a:ext cx="8462211" cy="4001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8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835">
                <a:tc>
                  <a:txBody>
                    <a:bodyPr/>
                    <a:lstStyle/>
                    <a:p>
                      <a:r>
                        <a:rPr lang="en-US" dirty="0"/>
                        <a:t>Read the code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 reviews are the most effective way to find problems.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 and time consuming,</a:t>
                      </a:r>
                      <a:r>
                        <a:rPr lang="en-US" baseline="0" dirty="0"/>
                        <a:t> especially with unfamiliar, or large code. Most effective with highly experience readers.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41">
                <a:tc>
                  <a:txBody>
                    <a:bodyPr/>
                    <a:lstStyle/>
                    <a:p>
                      <a:r>
                        <a:rPr lang="en-US" dirty="0"/>
                        <a:t>Print statements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Simplicity</a:t>
                      </a:r>
                      <a:r>
                        <a:rPr lang="en-US" baseline="0" dirty="0"/>
                        <a:t> – anyone can do it.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be difficult</a:t>
                      </a:r>
                      <a:r>
                        <a:rPr lang="en-US" baseline="0" dirty="0"/>
                        <a:t> to add enough print statements at the right place to be efficient. Must remove print statements.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835"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  <a:r>
                        <a:rPr lang="en-US" baseline="0" dirty="0"/>
                        <a:t> code analyzers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code changes needed.  Helps to find “silly</a:t>
                      </a:r>
                      <a:r>
                        <a:rPr lang="en-US" baseline="0" dirty="0"/>
                        <a:t>”, but subtle errors.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605">
                <a:tc>
                  <a:txBody>
                    <a:bodyPr/>
                    <a:lstStyle/>
                    <a:p>
                      <a:r>
                        <a:rPr lang="en-US" dirty="0"/>
                        <a:t>Debuggers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Fast,</a:t>
                      </a:r>
                      <a:r>
                        <a:rPr lang="en-US" baseline="0" dirty="0"/>
                        <a:t> efficient, thorough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learning curve, but it’s</a:t>
                      </a:r>
                      <a:r>
                        <a:rPr lang="en-US" baseline="0" dirty="0"/>
                        <a:t> a skill that will save countless hours.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406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8078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Divide and Conquer/Binary search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Minimize and isolate the code and data being debugged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New code is more likely to have bugs than older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Try to get back to a working state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Boundary cases are always suspect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Beware of integration points with other modules and code authors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Check the easy things first, e.g. silly mistakes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Learn from your mistakes so you don’t make them again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Heuristics and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17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Goal is to isolate the problem to minimize the places the bug can be hiding</a:t>
            </a:r>
          </a:p>
          <a:p>
            <a:pPr lvl="1"/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Remember, the bug may be in the code or the data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Cut the search space in half and try to isolate the problem to one half or the other</a:t>
            </a: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Divide and Conquer/Binary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921187" y="3687235"/>
            <a:ext cx="7229520" cy="2352588"/>
            <a:chOff x="997387" y="1536700"/>
            <a:chExt cx="7454900" cy="4540250"/>
          </a:xfrm>
        </p:grpSpPr>
        <p:sp>
          <p:nvSpPr>
            <p:cNvPr id="5" name="Oval 4"/>
            <p:cNvSpPr/>
            <p:nvPr/>
          </p:nvSpPr>
          <p:spPr>
            <a:xfrm>
              <a:off x="3918387" y="15367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343587" y="25400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5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9" idx="3"/>
              <a:endCxn id="11" idx="0"/>
            </p:cNvCxnSpPr>
            <p:nvPr/>
          </p:nvCxnSpPr>
          <p:spPr>
            <a:xfrm flipH="1">
              <a:off x="2667437" y="2089547"/>
              <a:ext cx="1345803" cy="4504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9" idx="5"/>
            </p:cNvCxnSpPr>
            <p:nvPr/>
          </p:nvCxnSpPr>
          <p:spPr>
            <a:xfrm>
              <a:off x="4471234" y="2089547"/>
              <a:ext cx="1510903" cy="526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6196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973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051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22" idx="3"/>
              <a:endCxn id="23" idx="0"/>
            </p:cNvCxnSpPr>
            <p:nvPr/>
          </p:nvCxnSpPr>
          <p:spPr>
            <a:xfrm flipH="1">
              <a:off x="1321237" y="3988197"/>
              <a:ext cx="3933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2" idx="5"/>
              <a:endCxn id="24" idx="0"/>
            </p:cNvCxnSpPr>
            <p:nvPr/>
          </p:nvCxnSpPr>
          <p:spPr>
            <a:xfrm>
              <a:off x="2172534" y="3988197"/>
              <a:ext cx="2028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22" idx="0"/>
            </p:cNvCxnSpPr>
            <p:nvPr/>
          </p:nvCxnSpPr>
          <p:spPr>
            <a:xfrm flipH="1">
              <a:off x="1943537" y="3092847"/>
              <a:ext cx="494903" cy="34250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960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7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940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6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753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8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34" idx="3"/>
              <a:endCxn id="35" idx="0"/>
            </p:cNvCxnSpPr>
            <p:nvPr/>
          </p:nvCxnSpPr>
          <p:spPr>
            <a:xfrm flipH="1">
              <a:off x="3264337" y="3988197"/>
              <a:ext cx="126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4" idx="5"/>
              <a:endCxn id="36" idx="0"/>
            </p:cNvCxnSpPr>
            <p:nvPr/>
          </p:nvCxnSpPr>
          <p:spPr>
            <a:xfrm>
              <a:off x="3848934" y="3988197"/>
              <a:ext cx="2282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5086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4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24" idx="5"/>
            </p:cNvCxnSpPr>
            <p:nvPr/>
          </p:nvCxnSpPr>
          <p:spPr>
            <a:xfrm>
              <a:off x="2604334" y="5029597"/>
              <a:ext cx="2282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5"/>
              <a:endCxn id="34" idx="1"/>
            </p:cNvCxnSpPr>
            <p:nvPr/>
          </p:nvCxnSpPr>
          <p:spPr>
            <a:xfrm>
              <a:off x="2896434" y="3092847"/>
              <a:ext cx="494506" cy="4373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5899587" y="25400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15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1756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12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533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11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785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13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877237" y="3988197"/>
              <a:ext cx="3933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728534" y="3988197"/>
              <a:ext cx="380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5499537" y="3092847"/>
              <a:ext cx="494903" cy="34250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8520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17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496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16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309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18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6820337" y="3988197"/>
              <a:ext cx="126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404934" y="3988197"/>
              <a:ext cx="2282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5091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14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338134" y="5029597"/>
              <a:ext cx="265906" cy="4945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452434" y="3092847"/>
              <a:ext cx="494506" cy="4373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1342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9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6" idx="5"/>
            </p:cNvCxnSpPr>
            <p:nvPr/>
          </p:nvCxnSpPr>
          <p:spPr>
            <a:xfrm>
              <a:off x="4306134" y="5029597"/>
              <a:ext cx="1520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8045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862134" y="5029597"/>
              <a:ext cx="2663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17800" y="30226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69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98900" y="1308100"/>
            <a:ext cx="3556000" cy="44577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9913" y="1727935"/>
            <a:ext cx="3486587" cy="310675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Isolate the problem to half of the problem space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data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space we need to search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Cut the search in half, test, repeat</a:t>
            </a:r>
            <a:r>
              <a:rPr lang="is-IS">
                <a:latin typeface="Gill Sans MT"/>
                <a:cs typeface="Gill Sans MT"/>
              </a:rPr>
              <a:t>…</a:t>
            </a:r>
            <a:endParaRPr lang="en-US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696200" y="1270000"/>
            <a:ext cx="0" cy="45085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950200" y="3492500"/>
            <a:ext cx="25400" cy="22733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29600" y="3479800"/>
            <a:ext cx="0" cy="1143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96300" y="4038600"/>
            <a:ext cx="25400" cy="5969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737600" y="4038600"/>
            <a:ext cx="0" cy="254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99256" y="4035424"/>
            <a:ext cx="3556000" cy="282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98900" y="4622800"/>
            <a:ext cx="3556000" cy="1143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98900" y="3479800"/>
            <a:ext cx="3556000" cy="546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898900" y="4317999"/>
            <a:ext cx="3556000" cy="304801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12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96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supports several types of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sequences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Both ordered and unordered collections of items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Sequences support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iterators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to iterate over the items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 of Sequences:</a:t>
            </a:r>
          </a:p>
          <a:p>
            <a:pPr lvl="2"/>
            <a:endParaRPr lang="en-US" sz="1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Sequences and iterators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1FDCF-E8BE-7643-84D2-C6E789A32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48" y="3225644"/>
            <a:ext cx="7480092" cy="26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1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9493687" cy="4511810"/>
          </a:xfrm>
        </p:spPr>
        <p:txBody>
          <a:bodyPr/>
          <a:lstStyle/>
          <a:p>
            <a:r>
              <a:rPr lang="en-U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Every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 function returns a value: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return</a:t>
            </a:r>
            <a:r>
              <a:rPr lang="en-US" sz="2400" dirty="0">
                <a:solidFill>
                  <a:schemeClr val="accent1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statement returns an explicit value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Falling out the bottom of the function returns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None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 all functions calculate a value to return to the caller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print(‘Hello world’)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Print returns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None</a:t>
            </a: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but we don’t use the return value or care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Functions that return a useful value are called </a:t>
            </a:r>
            <a:r>
              <a:rPr lang="en-US" sz="26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fruitful</a:t>
            </a: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functions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Some functions exist for their side effects, e.g. printing</a:t>
            </a:r>
          </a:p>
          <a:p>
            <a:endParaRPr lang="en-US" sz="26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Fruitful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00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922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Write a Pythonic function to calculate the sum of a range of integers from start, up to, but not including end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B050"/>
                </a:solidFill>
                <a:latin typeface="Gill Sans MT"/>
                <a:ea typeface="ＭＳ Ｐゴシック" charset="0"/>
                <a:cs typeface="Gill Sans MT"/>
              </a:rPr>
              <a:t>* Writing Pythonic code means to think about how Python works and take advantage of built in functionality, even if it’s different from other programming languages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</a:t>
            </a:r>
            <a:r>
              <a:rPr lang="en-US" i="1" dirty="0">
                <a:latin typeface="Gill Sans MT"/>
                <a:cs typeface="Gill Sans MT"/>
              </a:rPr>
              <a:t>Pythonic*</a:t>
            </a:r>
            <a:r>
              <a:rPr lang="en-US" dirty="0">
                <a:latin typeface="Gill Sans MT"/>
                <a:cs typeface="Gill Sans MT"/>
              </a:rPr>
              <a:t>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3951D-AA00-B846-B980-ED6CF857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0264"/>
            <a:ext cx="9144000" cy="22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77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11412"/>
            <a:ext cx="8928906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enumerate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a convenient way to assign an offset to an item in a sequence</a:t>
            </a: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b="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enumerate() </a:t>
            </a:r>
            <a:r>
              <a:rPr lang="en-US" b="0" dirty="0">
                <a:latin typeface="Gill Sans MT"/>
                <a:cs typeface="Gill Sans MT"/>
              </a:rPr>
              <a:t>and sequences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6CC69-8EBE-B847-9EB3-1D139D50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71" y="1757312"/>
            <a:ext cx="7045377" cy="45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0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C2EFD2-14F1-354F-8223-0AB3E95E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633928"/>
            <a:ext cx="8252601" cy="284851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92259"/>
            <a:ext cx="8928906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zip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helps you to iterate through multiple sequences </a:t>
            </a: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zip(*sequences) 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stops after the shortest sequence is exhausted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b="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zip(*sequences)</a:t>
            </a:r>
            <a:endParaRPr lang="en-US" dirty="0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05311" y="3632962"/>
            <a:ext cx="3548471" cy="1030324"/>
          </a:xfrm>
          <a:prstGeom prst="wedgeRoundRectCallout">
            <a:avLst>
              <a:gd name="adj1" fmla="val -80945"/>
              <a:gd name="adj2" fmla="val 596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foo(*args) takes any number of arguments</a:t>
            </a:r>
          </a:p>
        </p:txBody>
      </p:sp>
    </p:spTree>
    <p:extLst>
      <p:ext uri="{BB962C8B-B14F-4D97-AF65-F5344CB8AC3E}">
        <p14:creationId xmlns:p14="http://schemas.microsoft.com/office/powerpoint/2010/main" val="4226593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668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built-in operations for all sequences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would you implement these operations with loops?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b="0" dirty="0">
                <a:latin typeface="Gill Sans MT"/>
                <a:cs typeface="Gill Sans MT"/>
              </a:rPr>
              <a:t>Operations on sequences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6531" y="1744132"/>
          <a:ext cx="7865535" cy="3885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 err="1"/>
                        <a:t>len</a:t>
                      </a:r>
                      <a:r>
                        <a:rPr lang="en-US" dirty="0"/>
                        <a:t>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</a:t>
                      </a:r>
                      <a:r>
                        <a:rPr lang="en-US" baseline="0" dirty="0"/>
                        <a:t> the number of items in the sequence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len</a:t>
                      </a:r>
                      <a:r>
                        <a:rPr lang="en-US" dirty="0"/>
                        <a:t>(‘hello’) == 5</a:t>
                      </a:r>
                    </a:p>
                    <a:p>
                      <a:r>
                        <a:rPr lang="en-US" dirty="0" err="1"/>
                        <a:t>len</a:t>
                      </a:r>
                      <a:r>
                        <a:rPr lang="en-US" dirty="0"/>
                        <a:t>([‘a’, 1, 3.4]) ==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min(s)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the min value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min(‘hello’) == ‘e’</a:t>
                      </a:r>
                    </a:p>
                    <a:p>
                      <a:r>
                        <a:rPr lang="en-US" dirty="0"/>
                        <a:t>min([1, 3.2, 7])</a:t>
                      </a:r>
                      <a:r>
                        <a:rPr lang="en-US" baseline="0" dirty="0"/>
                        <a:t> ==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max(s)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the max value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max(‘hello’) == ‘o’</a:t>
                      </a:r>
                    </a:p>
                    <a:p>
                      <a:r>
                        <a:rPr lang="en-US" dirty="0"/>
                        <a:t>max([1, 3.2, 7])</a:t>
                      </a:r>
                      <a:r>
                        <a:rPr lang="en-US" baseline="0" dirty="0"/>
                        <a:t> ==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value in 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True if value is in s else return False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‘e’ in ‘hello’ == True</a:t>
                      </a:r>
                    </a:p>
                    <a:p>
                      <a:r>
                        <a:rPr lang="en-US" dirty="0"/>
                        <a:t>3.2 in [1, 3.2, 7] == True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value not in 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True if s is not a member of s else return False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‘x’ not in ‘hello’ == True</a:t>
                      </a:r>
                    </a:p>
                    <a:p>
                      <a:r>
                        <a:rPr lang="en-US" dirty="0"/>
                        <a:t>2 not in [1, 3.2, 7] == True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47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7324"/>
            <a:ext cx="8689074" cy="4767001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else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clause is executed if the loop terminates naturally, </a:t>
            </a:r>
            <a:r>
              <a:rPr lang="en-US" sz="2800" b="1" i="1" u="sng" dirty="0">
                <a:latin typeface="Gill Sans MT"/>
                <a:ea typeface="ＭＳ Ｐゴシック" charset="0"/>
                <a:cs typeface="Gill Sans MT"/>
              </a:rPr>
              <a:t>without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break</a:t>
            </a: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Using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for/else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156C3-A1FA-5A4D-AAA1-8A95B78C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7" y="1954857"/>
            <a:ext cx="6850505" cy="419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29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481556" cy="491976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Generators create custom sequences with </a:t>
            </a: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lazy evaluation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The generator creates the next item in the sequence </a:t>
            </a:r>
            <a:r>
              <a:rPr lang="en-US" sz="2200" b="1" i="1" dirty="0">
                <a:latin typeface="Gill Sans MT" charset="0"/>
                <a:ea typeface="ＭＳ Ｐゴシック" charset="0"/>
                <a:cs typeface="ＭＳ Ｐゴシック" charset="0"/>
              </a:rPr>
              <a:t>on demand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Don’t create the next item until requested</a:t>
            </a:r>
            <a:endParaRPr lang="en-US" sz="22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Consider a system that collects data from an internet feed, e.g. the Twitter feed for Python tweets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for tweet in twitter_feed():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tweet.analyze()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We could read N tweets in advance and store them in a list or we can use a generator to get the next tweet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Generators are great for co-routines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cat file | filter1 | filter2 | filter3</a:t>
            </a: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09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Running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1993-8F0E-7E45-B968-CB473E59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738859"/>
            <a:ext cx="5585118" cy="316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EF447-6359-8F46-A128-652873787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778" y="2319988"/>
            <a:ext cx="3275222" cy="20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08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96528D-3BA9-B046-8ACF-496B86F2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15017"/>
            <a:ext cx="8004657" cy="504167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Unbounded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411581" y="2680137"/>
            <a:ext cx="3641415" cy="579183"/>
          </a:xfrm>
          <a:prstGeom prst="wedgeRoundRectCallout">
            <a:avLst>
              <a:gd name="adj1" fmla="val -61186"/>
              <a:gd name="adj2" fmla="val 10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the next integer for as long an anyone calls __next()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912503" y="5188283"/>
            <a:ext cx="3641415" cy="579183"/>
          </a:xfrm>
          <a:prstGeom prst="wedgeRoundRectCallout">
            <a:avLst>
              <a:gd name="adj1" fmla="val -61186"/>
              <a:gd name="adj2" fmla="val 10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Need to limit the number of calls</a:t>
            </a:r>
          </a:p>
        </p:txBody>
      </p:sp>
    </p:spTree>
    <p:extLst>
      <p:ext uri="{BB962C8B-B14F-4D97-AF65-F5344CB8AC3E}">
        <p14:creationId xmlns:p14="http://schemas.microsoft.com/office/powerpoint/2010/main" val="514575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13012"/>
            <a:ext cx="848155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Any time you need a sequence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Generators are more efficient than prepopulating a list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While waiting for asynchronous events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time lazy evaluation makes sense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e.g. very large sequences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time you may need to read multiple lines from a file to retrieve a single entry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generators?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83" y="4557010"/>
            <a:ext cx="2337528" cy="15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0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Concatenation</a:t>
            </a:r>
          </a:p>
          <a:p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	</a:t>
            </a: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Replication</a:t>
            </a:r>
          </a:p>
          <a:p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	</a:t>
            </a: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string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A5EF2-022C-F54F-A8B8-435CA783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60" y="1809750"/>
            <a:ext cx="39116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5C588-6768-6240-8DAA-F9578FCF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60" y="4256686"/>
            <a:ext cx="4013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9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14188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evaluates logical expressions from left to right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is True then the right operand is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not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evaluated and the expression is True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or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operator is False then both operands are evaluated and the result depends on the right operand</a:t>
            </a:r>
            <a:endParaRPr lang="en-US" sz="26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and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is False then the right operand is not evaluated</a:t>
            </a:r>
          </a:p>
          <a:p>
            <a:pPr marL="457200" lvl="2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and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operator is True then both operands are evaluated and the result depends on the right operand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49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[ </a:t>
            </a:r>
            <a:r>
              <a:rPr lang="en-US" sz="28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start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: </a:t>
            </a:r>
            <a:r>
              <a:rPr lang="en-US" sz="28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end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: </a:t>
            </a:r>
            <a:r>
              <a:rPr lang="en-US" sz="28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step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]</a:t>
            </a:r>
          </a:p>
          <a:p>
            <a:pPr lvl="1"/>
            <a:r>
              <a:rPr lang="en-US" sz="26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start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- the offset from the beginning (offset from 0)</a:t>
            </a:r>
          </a:p>
          <a:p>
            <a:pPr lvl="1"/>
            <a:r>
              <a:rPr lang="en-US" sz="26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end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 – up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to, but not including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end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, i.e.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end – 1</a:t>
            </a:r>
          </a:p>
          <a:p>
            <a:pPr lvl="1"/>
            <a:r>
              <a:rPr lang="en-US" sz="26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step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skip every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step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items</a:t>
            </a:r>
          </a:p>
          <a:p>
            <a:pPr lvl="1"/>
            <a:r>
              <a:rPr lang="en-US" sz="26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start</a:t>
            </a:r>
            <a:r>
              <a:rPr lang="en-US" sz="2600" i="1" dirty="0">
                <a:latin typeface="Courier" pitchFamily="2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6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end</a:t>
            </a:r>
            <a:r>
              <a:rPr lang="en-US" sz="2600" i="1" dirty="0">
                <a:latin typeface="Courier" pitchFamily="2" charset="0"/>
                <a:ea typeface="ＭＳ Ｐゴシック" charset="0"/>
                <a:cs typeface="ＭＳ Ｐゴシック" charset="0"/>
              </a:rPr>
              <a:t>, and </a:t>
            </a:r>
            <a:r>
              <a:rPr lang="en-US" sz="2600" b="1" i="1" dirty="0">
                <a:latin typeface="Courier" pitchFamily="2" charset="0"/>
                <a:ea typeface="ＭＳ Ｐゴシック" charset="0"/>
                <a:cs typeface="ＭＳ Ｐゴシック" charset="0"/>
              </a:rPr>
              <a:t>step</a:t>
            </a:r>
            <a:r>
              <a:rPr lang="en-US" sz="2600" i="1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arguments are optional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Slices of 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8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582" y="1114763"/>
            <a:ext cx="8459962" cy="4981237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Problem: How to reverse a string using only slices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Recall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slice[</a:t>
            </a:r>
            <a:r>
              <a:rPr lang="en-US" sz="2800" i="1" dirty="0">
                <a:latin typeface="Courier New"/>
                <a:ea typeface="ＭＳ Ｐゴシック" charset="0"/>
                <a:cs typeface="Courier New"/>
              </a:rPr>
              <a:t>start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: </a:t>
            </a:r>
            <a:r>
              <a:rPr lang="en-US" sz="2800" i="1" dirty="0">
                <a:latin typeface="Courier New"/>
                <a:ea typeface="ＭＳ Ｐゴシック" charset="0"/>
                <a:cs typeface="Courier New"/>
              </a:rPr>
              <a:t>end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: </a:t>
            </a:r>
            <a:r>
              <a:rPr lang="en-US" sz="2800" i="1" dirty="0">
                <a:latin typeface="Courier New"/>
                <a:ea typeface="ＭＳ Ｐゴシック" charset="0"/>
                <a:cs typeface="Courier New"/>
              </a:rPr>
              <a:t>step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]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We want the entire string, but we want to step from the end back to the beginning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 </a:t>
            </a:r>
          </a:p>
          <a:p>
            <a:pPr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Be careful about trading cleverness for readability!</a:t>
            </a:r>
          </a:p>
          <a:p>
            <a:pPr>
              <a:spcAft>
                <a:spcPts val="0"/>
              </a:spcAft>
            </a:pPr>
            <a:endParaRPr lang="en-US" sz="24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Reverse a string with slices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3EF65-9C62-7545-9733-A6D0B148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83" y="3275633"/>
            <a:ext cx="4269802" cy="21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String.split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delim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)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splits a string into tokens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String.join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(sequence)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creates a string from a list of tokens separated by String</a:t>
            </a:r>
          </a:p>
          <a:p>
            <a:endParaRPr lang="en-US" sz="28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String.join</a:t>
            </a:r>
            <a:r>
              <a:rPr lang="en-US" dirty="0">
                <a:latin typeface="Gill Sans MT"/>
                <a:cs typeface="Gill Sans MT"/>
              </a:rPr>
              <a:t>(sequence)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518CD-FFF3-5746-AA9C-D7CA7AAC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2" y="2879259"/>
            <a:ext cx="7378700" cy="3289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683085" y="3914440"/>
            <a:ext cx="2872422" cy="1228195"/>
          </a:xfrm>
          <a:prstGeom prst="wedgeRoundRectCallout">
            <a:avLst>
              <a:gd name="adj1" fmla="val -37490"/>
              <a:gd name="adj2" fmla="val -239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These string methods are used frequently!</a:t>
            </a:r>
          </a:p>
        </p:txBody>
      </p:sp>
    </p:spTree>
    <p:extLst>
      <p:ext uri="{BB962C8B-B14F-4D97-AF65-F5344CB8AC3E}">
        <p14:creationId xmlns:p14="http://schemas.microsoft.com/office/powerpoint/2010/main" val="1423115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String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25702" y="2031958"/>
          <a:ext cx="7493000" cy="3383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1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583">
                <a:tc>
                  <a:txBody>
                    <a:bodyPr/>
                    <a:lstStyle/>
                    <a:p>
                      <a:r>
                        <a:rPr lang="en-US" sz="2000" dirty="0"/>
                        <a:t>String</a:t>
                      </a:r>
                      <a:r>
                        <a:rPr lang="en-US" sz="2000" baseline="0" dirty="0"/>
                        <a:t> Method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/>
                          <a:ea typeface="ＭＳ Ｐゴシック" charset="0"/>
                          <a:cs typeface="Courier New"/>
                        </a:rPr>
                        <a:t>string.startswith</a:t>
                      </a:r>
                      <a:r>
                        <a:rPr lang="en-US" sz="2000" dirty="0">
                          <a:latin typeface="Courier New"/>
                          <a:ea typeface="ＭＳ Ｐゴシック" charset="0"/>
                          <a:cs typeface="Courier New"/>
                        </a:rPr>
                        <a:t>(s)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Gill Sans MT" charset="0"/>
                          <a:ea typeface="ＭＳ Ｐゴシック" charset="0"/>
                          <a:cs typeface="ＭＳ Ｐゴシック" charset="0"/>
                        </a:rPr>
                        <a:t>returns True if string begins with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/>
                          <a:ea typeface="ＭＳ Ｐゴシック" charset="0"/>
                          <a:cs typeface="Courier New"/>
                        </a:rPr>
                        <a:t>string.endswith</a:t>
                      </a:r>
                      <a:r>
                        <a:rPr lang="en-US" sz="2000" dirty="0">
                          <a:latin typeface="Courier New"/>
                          <a:ea typeface="ＭＳ Ｐゴシック" charset="0"/>
                          <a:cs typeface="Courier New"/>
                        </a:rPr>
                        <a:t>(s)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Gill Sans MT" charset="0"/>
                          <a:ea typeface="ＭＳ Ｐゴシック" charset="0"/>
                          <a:cs typeface="ＭＳ Ｐゴシック" charset="0"/>
                        </a:rPr>
                        <a:t>returns True if string ends with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charset="0"/>
                          <a:ea typeface="Courier New" charset="0"/>
                          <a:cs typeface="Courier New" charset="0"/>
                        </a:rPr>
                        <a:t>String.split</a:t>
                      </a:r>
                      <a:r>
                        <a:rPr lang="en-US" sz="2000" dirty="0">
                          <a:latin typeface="Courier New" charset="0"/>
                          <a:ea typeface="Courier New" charset="0"/>
                          <a:cs typeface="Courier New" charset="0"/>
                        </a:rPr>
                        <a:t>(</a:t>
                      </a:r>
                      <a:r>
                        <a:rPr lang="en-US" sz="2000" dirty="0" err="1">
                          <a:latin typeface="Courier New" charset="0"/>
                          <a:ea typeface="Courier New" charset="0"/>
                          <a:cs typeface="Courier New" charset="0"/>
                        </a:rPr>
                        <a:t>sep</a:t>
                      </a:r>
                      <a:r>
                        <a:rPr lang="en-US" sz="2000" dirty="0">
                          <a:latin typeface="Courier New" charset="0"/>
                          <a:ea typeface="Courier New" charset="0"/>
                          <a:cs typeface="Courier New" charset="0"/>
                        </a:rPr>
                        <a:t>=whitespace)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Gill Sans MT" charset="0"/>
                          <a:ea typeface="ＭＳ Ｐゴシック" charset="0"/>
                          <a:cs typeface="ＭＳ Ｐゴシック" charset="0"/>
                        </a:rPr>
                        <a:t>Split a string into 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/>
                          <a:ea typeface="ＭＳ Ｐゴシック" charset="0"/>
                          <a:cs typeface="Courier New"/>
                        </a:rPr>
                        <a:t>string.strip</a:t>
                      </a:r>
                      <a:r>
                        <a:rPr lang="en-US" sz="2000" dirty="0">
                          <a:latin typeface="Courier New"/>
                          <a:ea typeface="ＭＳ Ｐゴシック" charset="0"/>
                          <a:cs typeface="Courier New"/>
                        </a:rPr>
                        <a:t>()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Gill Sans MT" charset="0"/>
                          <a:ea typeface="ＭＳ Ｐゴシック" charset="0"/>
                          <a:cs typeface="ＭＳ Ｐゴシック" charset="0"/>
                        </a:rPr>
                        <a:t>strips leading and trailing whitespace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/>
                          <a:ea typeface="ＭＳ Ｐゴシック" charset="0"/>
                          <a:cs typeface="Courier New"/>
                        </a:rPr>
                        <a:t>string.lstrip</a:t>
                      </a:r>
                      <a:r>
                        <a:rPr lang="en-US" sz="2000" dirty="0">
                          <a:latin typeface="Courier New"/>
                          <a:ea typeface="ＭＳ Ｐゴシック" charset="0"/>
                          <a:cs typeface="Courier New"/>
                        </a:rPr>
                        <a:t>()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Gill Sans MT" charset="0"/>
                          <a:ea typeface="ＭＳ Ｐゴシック" charset="0"/>
                          <a:cs typeface="ＭＳ Ｐゴシック" charset="0"/>
                        </a:rPr>
                        <a:t>strips leading whitespace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58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/>
                          <a:ea typeface="ＭＳ Ｐゴシック" charset="0"/>
                          <a:cs typeface="Courier New"/>
                        </a:rPr>
                        <a:t>string.rstrip</a:t>
                      </a:r>
                      <a:r>
                        <a:rPr lang="en-US" sz="2000" dirty="0">
                          <a:latin typeface="Courier New"/>
                          <a:ea typeface="ＭＳ Ｐゴシック" charset="0"/>
                          <a:cs typeface="Courier New"/>
                        </a:rPr>
                        <a:t>()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Gill Sans MT" charset="0"/>
                          <a:ea typeface="ＭＳ Ｐゴシック" charset="0"/>
                          <a:cs typeface="ＭＳ Ｐゴシック" charset="0"/>
                        </a:rPr>
                        <a:t>strips trailing whitespace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51562" y="5508536"/>
            <a:ext cx="7757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See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https://docs.python.org/3/library/stdtypes.html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3698" y="1278290"/>
            <a:ext cx="7757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String class supports a number of 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useful methods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73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756793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Coding style guidelines provide consistency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Coding style guidelines make code easier to read and understand: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Encourage consistency across a project or organization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Help the reader to recognize relevant chunks of code </a:t>
            </a:r>
          </a:p>
          <a:p>
            <a:pPr lvl="2"/>
            <a:r>
              <a:rPr lang="en-US" sz="1800" dirty="0">
                <a:latin typeface="Gill Sans MT" charset="0"/>
                <a:ea typeface="Gill Sans MT" charset="0"/>
                <a:cs typeface="Gill Sans MT" charset="0"/>
              </a:rPr>
              <a:t>Consistent use of white space</a:t>
            </a:r>
          </a:p>
          <a:p>
            <a:pPr lvl="2"/>
            <a:r>
              <a:rPr lang="en-US" sz="1800" dirty="0">
                <a:latin typeface="Gill Sans MT" charset="0"/>
                <a:ea typeface="Gill Sans MT" charset="0"/>
                <a:cs typeface="Gill Sans MT" charset="0"/>
              </a:rPr>
              <a:t>Consistent formatting of program elements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Avoid developing and using bad habits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 your project has a coding style then follow it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Otherwise adopt an existing coding style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Google: 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http://google.github.io/styleguide/pyguide.html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Python: 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4"/>
              </a:rPr>
              <a:t>https://www.python.org/dev/peps/pep-0008/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/>
              <a:t>Python Coding Style Guidelines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96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Steps for reading from a file: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Get file name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Open the file</a:t>
            </a: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Read the file</a:t>
            </a:r>
          </a:p>
          <a:p>
            <a:pPr marL="1428750" lvl="2" indent="-514350"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Line by line</a:t>
            </a:r>
          </a:p>
          <a:p>
            <a:pPr marL="1428750" lvl="2" indent="-514350"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at once into a list of lines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at once into a buffer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Close the file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Working with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08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295400"/>
            <a:ext cx="4621123" cy="2578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89" y="1295400"/>
            <a:ext cx="5008411" cy="387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/>
              <a:t>Python Style:  Bad </a:t>
            </a:r>
            <a:r>
              <a:rPr lang="en-US" dirty="0" err="1"/>
              <a:t>vs</a:t>
            </a:r>
            <a:r>
              <a:rPr lang="en-US" dirty="0"/>
              <a:t> Good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7013" y="3911615"/>
            <a:ext cx="4332287" cy="2032000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Indentation issues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White space issues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Inconsistent case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Hungarian Notation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Extraneous </a:t>
            </a:r>
            <a:r>
              <a:rPr lang="en-US" sz="2000" dirty="0" err="1">
                <a:latin typeface="Gill Sans MT" charset="0"/>
                <a:ea typeface="Gill Sans MT" charset="0"/>
                <a:cs typeface="Gill Sans MT" charset="0"/>
              </a:rPr>
              <a:t>parens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Extraneous line continuations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21200" y="5359400"/>
            <a:ext cx="4622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How to Make Mistakes in Python</a:t>
            </a:r>
          </a:p>
          <a:p>
            <a:r>
              <a:rPr lang="en-US" sz="1400" dirty="0"/>
              <a:t>by Mike </a:t>
            </a:r>
            <a:r>
              <a:rPr lang="en-US" sz="1400" dirty="0" err="1"/>
              <a:t>Pirnat</a:t>
            </a:r>
            <a:endParaRPr lang="en-US" sz="1400" dirty="0"/>
          </a:p>
          <a:p>
            <a:r>
              <a:rPr lang="en-US" sz="1400" dirty="0"/>
              <a:t>Copyright © 2015 O’Reilly Media,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9494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79559"/>
            <a:ext cx="8756793" cy="4511810"/>
          </a:xfrm>
        </p:spPr>
        <p:txBody>
          <a:bodyPr/>
          <a:lstStyle/>
          <a:p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Indentation: use 4 spaces per indentation level. Don’t use tabs.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Blank lines: 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Gill Sans MT" charset="0"/>
                <a:ea typeface="Gill Sans MT" charset="0"/>
                <a:cs typeface="Gill Sans MT" charset="0"/>
              </a:rPr>
              <a:t>Use blank lines sparingly in functions to indicate logical sections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Gill Sans MT" charset="0"/>
                <a:ea typeface="Gill Sans MT" charset="0"/>
                <a:cs typeface="Gill Sans MT" charset="0"/>
              </a:rPr>
              <a:t>Use two blank lines  between top level function and class definitions</a:t>
            </a:r>
          </a:p>
          <a:p>
            <a:pPr lvl="1"/>
            <a:r>
              <a:rPr lang="en-US" sz="1800" dirty="0">
                <a:latin typeface="Gill Sans MT" charset="0"/>
                <a:ea typeface="Gill Sans MT" charset="0"/>
                <a:cs typeface="Gill Sans MT" charset="0"/>
              </a:rPr>
              <a:t>Use one blank line inside a class to separate method definitions</a:t>
            </a:r>
          </a:p>
          <a:p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String quotes: use either single or double quotes consistently</a:t>
            </a:r>
          </a:p>
          <a:p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Avoid multiple statements per line</a:t>
            </a:r>
          </a:p>
          <a:p>
            <a:r>
              <a:rPr lang="en-US" sz="2000" dirty="0" err="1">
                <a:latin typeface="Gill Sans MT" charset="0"/>
                <a:ea typeface="Gill Sans MT" charset="0"/>
                <a:cs typeface="Gill Sans MT" charset="0"/>
              </a:rPr>
              <a:t>Docstrings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 should be used for all public modules, functions, classes, and methods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Avoid global variables</a:t>
            </a:r>
          </a:p>
          <a:p>
            <a:pPr lvl="1"/>
            <a:r>
              <a:rPr lang="en-US" sz="1800" dirty="0">
                <a:latin typeface="Gill Sans MT" charset="0"/>
                <a:ea typeface="Gill Sans MT" charset="0"/>
                <a:cs typeface="Gill Sans MT" charset="0"/>
              </a:rPr>
              <a:t>Global constants are okay</a:t>
            </a:r>
          </a:p>
          <a:p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Use </a:t>
            </a:r>
            <a:r>
              <a:rPr lang="en-US" sz="2000" dirty="0" err="1">
                <a:latin typeface="Gill Sans MT" charset="0"/>
                <a:ea typeface="Gill Sans MT" charset="0"/>
                <a:cs typeface="Gill Sans MT" charset="0"/>
              </a:rPr>
              <a:t>parens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 sparingly</a:t>
            </a:r>
          </a:p>
          <a:p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Explicitly close every file you open</a:t>
            </a:r>
            <a:endParaRPr lang="en-US" sz="32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/>
              <a:t>Sample Guidelines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2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756793" cy="4511810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Coding guidelines improve code readability and maintainability</a:t>
            </a:r>
          </a:p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Don’t require a lot of effort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Coding guidelines are all about being consistent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Within your code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Within your organization</a:t>
            </a:r>
          </a:p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May seem to be much ado about nothing</a:t>
            </a:r>
          </a:p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Low cost, high reward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/>
              <a:t>Coding Guidelines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0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4933" y="1102419"/>
            <a:ext cx="9135009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several different types of containers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- arbitrary values and mutable - [1, 2 3]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- like a list, but immutable - (1, 2, 3)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Dictionaries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– Key/Value pairs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{’one’:1, ‘two’:2, ‘three’:3}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Sets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{1, 2 3}</a:t>
            </a:r>
          </a:p>
          <a:p>
            <a:pPr marL="1257300" lvl="2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Like lists, but with only unique values </a:t>
            </a:r>
          </a:p>
          <a:p>
            <a:pPr marL="1257300" lvl="2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Like lists, but unordered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Like dictionaries, but no keys, only values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These containers are fundamental in Python and are used in most Python programs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8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A6E3F3-879C-E546-8187-672C5D5B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6" y="1663302"/>
            <a:ext cx="4009908" cy="45450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7052C49-F84E-614C-8813-0D154D6597A7}"/>
              </a:ext>
            </a:extLst>
          </p:cNvPr>
          <p:cNvSpPr/>
          <p:nvPr/>
        </p:nvSpPr>
        <p:spPr>
          <a:xfrm>
            <a:off x="4317381" y="1762403"/>
            <a:ext cx="2763861" cy="443578"/>
          </a:xfrm>
          <a:prstGeom prst="wedgeRoundRectCallout">
            <a:avLst>
              <a:gd name="adj1" fmla="val -79875"/>
              <a:gd name="adj2" fmla="val 128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a list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5E6E1E3-B3CE-7D40-AD7D-85D8ABF18A9D}"/>
              </a:ext>
            </a:extLst>
          </p:cNvPr>
          <p:cNvSpPr/>
          <p:nvPr/>
        </p:nvSpPr>
        <p:spPr>
          <a:xfrm>
            <a:off x="3048012" y="2367605"/>
            <a:ext cx="3606960" cy="599736"/>
          </a:xfrm>
          <a:prstGeom prst="wedgeRoundRectCallout">
            <a:avLst>
              <a:gd name="adj1" fmla="val -70324"/>
              <a:gd name="adj2" fmla="val -778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Access individual elements with slices offset from 0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7FECDE9-9D36-7B47-814A-DBAB04E77DCD}"/>
              </a:ext>
            </a:extLst>
          </p:cNvPr>
          <p:cNvSpPr/>
          <p:nvPr/>
        </p:nvSpPr>
        <p:spPr>
          <a:xfrm>
            <a:off x="3493814" y="4112609"/>
            <a:ext cx="4410997" cy="443578"/>
          </a:xfrm>
          <a:prstGeom prst="wedgeRoundRectCallout">
            <a:avLst>
              <a:gd name="adj1" fmla="val -62508"/>
              <a:gd name="adj2" fmla="val -35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Append items to the end of the list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D35AC2B-B7CC-A845-9D34-93E4AA9FCDDF}"/>
              </a:ext>
            </a:extLst>
          </p:cNvPr>
          <p:cNvSpPr/>
          <p:nvPr/>
        </p:nvSpPr>
        <p:spPr>
          <a:xfrm>
            <a:off x="3493814" y="4900952"/>
            <a:ext cx="4410997" cy="443578"/>
          </a:xfrm>
          <a:prstGeom prst="wedgeRoundRectCallout">
            <a:avLst>
              <a:gd name="adj1" fmla="val -61488"/>
              <a:gd name="adj2" fmla="val -373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Iterate through the elements in the list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EFB63AA-68A1-F748-BA9D-7A6E49223502}"/>
              </a:ext>
            </a:extLst>
          </p:cNvPr>
          <p:cNvSpPr/>
          <p:nvPr/>
        </p:nvSpPr>
        <p:spPr>
          <a:xfrm>
            <a:off x="2633823" y="3390041"/>
            <a:ext cx="3606960" cy="599736"/>
          </a:xfrm>
          <a:prstGeom prst="wedgeRoundRectCallout">
            <a:avLst>
              <a:gd name="adj1" fmla="val -61597"/>
              <a:gd name="adj2" fmla="val -75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the list with slices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DBC2E-A4A1-C442-894D-C7552235981E}"/>
              </a:ext>
            </a:extLst>
          </p:cNvPr>
          <p:cNvSpPr txBox="1"/>
          <p:nvPr/>
        </p:nvSpPr>
        <p:spPr>
          <a:xfrm>
            <a:off x="427396" y="1021976"/>
            <a:ext cx="865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Lists hold arbitrary, ordered values of different types </a:t>
            </a:r>
          </a:p>
        </p:txBody>
      </p:sp>
    </p:spTree>
    <p:extLst>
      <p:ext uri="{BB962C8B-B14F-4D97-AF65-F5344CB8AC3E}">
        <p14:creationId xmlns:p14="http://schemas.microsoft.com/office/powerpoint/2010/main" val="2931710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4572" y="821595"/>
            <a:ext cx="8813378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is-I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List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01520"/>
              </p:ext>
            </p:extLst>
          </p:nvPr>
        </p:nvGraphicFramePr>
        <p:xfrm>
          <a:off x="525781" y="993402"/>
          <a:ext cx="8182788" cy="5257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7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5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list.append</a:t>
                      </a:r>
                      <a:r>
                        <a:rPr lang="en-US" dirty="0"/>
                        <a:t>(element)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Append an element to a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list.extend</a:t>
                      </a:r>
                      <a:r>
                        <a:rPr lang="en-US" dirty="0"/>
                        <a:t>(sequence)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Concatenate list and sequence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list.insert</a:t>
                      </a:r>
                      <a:r>
                        <a:rPr lang="en-US" dirty="0"/>
                        <a:t>(index,</a:t>
                      </a:r>
                      <a:r>
                        <a:rPr lang="en-US" baseline="0" dirty="0"/>
                        <a:t> object)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object at position</a:t>
                      </a:r>
                      <a:r>
                        <a:rPr lang="en-US" baseline="0" dirty="0"/>
                        <a:t> index or at the end if index &gt; </a:t>
                      </a:r>
                      <a:r>
                        <a:rPr lang="en-US" baseline="0" dirty="0" err="1"/>
                        <a:t>len</a:t>
                      </a:r>
                      <a:r>
                        <a:rPr lang="en-US" baseline="0" dirty="0"/>
                        <a:t>(list)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list.remove</a:t>
                      </a:r>
                      <a:r>
                        <a:rPr lang="en-US" dirty="0"/>
                        <a:t>(value)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the first instance of list with specified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valur</a:t>
                      </a:r>
                      <a:r>
                        <a:rPr lang="en-US" baseline="0" dirty="0"/>
                        <a:t> or raise </a:t>
                      </a:r>
                      <a:r>
                        <a:rPr lang="en-US" baseline="0" dirty="0" err="1"/>
                        <a:t>ValueError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list.count</a:t>
                      </a:r>
                      <a:r>
                        <a:rPr lang="en-US" dirty="0"/>
                        <a:t>(value)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the number of instances of value</a:t>
                      </a:r>
                      <a:r>
                        <a:rPr lang="en-US" baseline="0" dirty="0"/>
                        <a:t> in the list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list.index</a:t>
                      </a:r>
                      <a:r>
                        <a:rPr lang="en-US" dirty="0"/>
                        <a:t>(value)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the index of value</a:t>
                      </a:r>
                      <a:r>
                        <a:rPr lang="en-US" baseline="0" dirty="0"/>
                        <a:t> in list or raise </a:t>
                      </a:r>
                      <a:r>
                        <a:rPr lang="en-US" baseline="0" dirty="0" err="1"/>
                        <a:t>ValueError</a:t>
                      </a:r>
                      <a:r>
                        <a:rPr lang="en-US" baseline="0" dirty="0"/>
                        <a:t> if not found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list.pop</a:t>
                      </a:r>
                      <a:r>
                        <a:rPr lang="en-US" dirty="0"/>
                        <a:t>(index)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and return the value at index.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list.pop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and return the last value in the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List.sort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Destructively</a:t>
                      </a:r>
                      <a:r>
                        <a:rPr lang="en-US" baseline="0" dirty="0"/>
                        <a:t> sort the elements in the list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sorted(list)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 a copy of the</a:t>
                      </a:r>
                      <a:r>
                        <a:rPr lang="en-US" baseline="0" dirty="0"/>
                        <a:t>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 in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True if element is a member of list, else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541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4572" y="821595"/>
            <a:ext cx="8813378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is-I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List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60384"/>
              </p:ext>
            </p:extLst>
          </p:nvPr>
        </p:nvGraphicFramePr>
        <p:xfrm>
          <a:off x="525781" y="993402"/>
          <a:ext cx="818278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7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5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in 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True</a:t>
                      </a:r>
                      <a:r>
                        <a:rPr lang="en-US" baseline="0" dirty="0"/>
                        <a:t> if any element in L == 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not in 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True if no element in L == 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L1 + 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Concatenate L1 and L2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L1 * 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Concatenate</a:t>
                      </a:r>
                      <a:r>
                        <a:rPr lang="en-US" baseline="0" dirty="0"/>
                        <a:t> L1 to itself n times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L1[</a:t>
                      </a:r>
                      <a:r>
                        <a:rPr lang="en-US" dirty="0" err="1"/>
                        <a:t>i:j:k</a:t>
                      </a:r>
                      <a:r>
                        <a:rPr lang="en-US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Slices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len(L1), min(L1), max(L1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Length of L1, min value, max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min(L1)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Smallest</a:t>
                      </a:r>
                      <a:r>
                        <a:rPr lang="en-US" baseline="0" dirty="0"/>
                        <a:t> item in L1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max(L1)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Largest item in L1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80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485EAD3-1AC9-684B-8CB2-1A942758E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0" y="5108306"/>
            <a:ext cx="5584565" cy="1014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770E1-1FB4-644A-96B6-5D8E186A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0" y="2389375"/>
            <a:ext cx="5380445" cy="222784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Transforming lists is very common in Python programs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List comprehensions are a syntactic shortcut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Same logic with list comprehensions (1 line vs. 3 lines)</a:t>
            </a: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List comprehensions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99280" y="3853543"/>
            <a:ext cx="184731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21539" y="3150528"/>
            <a:ext cx="1232264" cy="287383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69203-A8F6-E24F-8016-E53BC7900F0A}"/>
              </a:ext>
            </a:extLst>
          </p:cNvPr>
          <p:cNvSpPr/>
          <p:nvPr/>
        </p:nvSpPr>
        <p:spPr>
          <a:xfrm>
            <a:off x="500540" y="2863145"/>
            <a:ext cx="3688320" cy="287383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649CAB-A40A-E449-9390-666F9981B67D}"/>
              </a:ext>
            </a:extLst>
          </p:cNvPr>
          <p:cNvSpPr/>
          <p:nvPr/>
        </p:nvSpPr>
        <p:spPr>
          <a:xfrm>
            <a:off x="2367192" y="5197906"/>
            <a:ext cx="3329070" cy="417602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A21D7A-79A4-4E47-86D7-ED1BA8AE5A17}"/>
              </a:ext>
            </a:extLst>
          </p:cNvPr>
          <p:cNvSpPr/>
          <p:nvPr/>
        </p:nvSpPr>
        <p:spPr>
          <a:xfrm>
            <a:off x="899410" y="5233035"/>
            <a:ext cx="1325059" cy="352493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D5DD3-0BF9-1F4B-BD0E-B6B42B9AF8D2}"/>
              </a:ext>
            </a:extLst>
          </p:cNvPr>
          <p:cNvCxnSpPr/>
          <p:nvPr/>
        </p:nvCxnSpPr>
        <p:spPr>
          <a:xfrm>
            <a:off x="2224469" y="3150528"/>
            <a:ext cx="1328200" cy="20473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97AA48-BBB5-5A46-9D12-6F32BC356EE1}"/>
              </a:ext>
            </a:extLst>
          </p:cNvPr>
          <p:cNvCxnSpPr>
            <a:endCxn id="15" idx="0"/>
          </p:cNvCxnSpPr>
          <p:nvPr/>
        </p:nvCxnSpPr>
        <p:spPr>
          <a:xfrm flipH="1">
            <a:off x="1561940" y="3437911"/>
            <a:ext cx="2626920" cy="1795124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244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742571" cy="4261414"/>
          </a:xfrm>
        </p:spPr>
        <p:txBody>
          <a:bodyPr/>
          <a:lstStyle/>
          <a:p>
            <a:r>
              <a:rPr lang="en-US" sz="2800" dirty="0">
                <a:latin typeface="Courier" pitchFamily="2" charset="0"/>
                <a:ea typeface="ＭＳ Ｐゴシック" charset="0"/>
              </a:rPr>
              <a:t>lambda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</a:rPr>
              <a:t>expressions are one line, anonymous functions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</a:rPr>
              <a:t>lambda </a:t>
            </a:r>
            <a:r>
              <a:rPr lang="en-US" sz="2400" b="1" i="1" dirty="0">
                <a:latin typeface="Courier" pitchFamily="2" charset="0"/>
                <a:ea typeface="ＭＳ Ｐゴシック" charset="0"/>
              </a:rPr>
              <a:t>parameters</a:t>
            </a:r>
            <a:r>
              <a:rPr lang="en-US" sz="2400" dirty="0">
                <a:latin typeface="Courier" pitchFamily="2" charset="0"/>
                <a:ea typeface="ＭＳ Ｐゴシック" charset="0"/>
              </a:rPr>
              <a:t>: </a:t>
            </a:r>
            <a:r>
              <a:rPr lang="en-US" sz="2400" b="1" i="1" dirty="0">
                <a:latin typeface="Courier" pitchFamily="2" charset="0"/>
                <a:ea typeface="ＭＳ Ｐゴシック" charset="0"/>
              </a:rPr>
              <a:t>expression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panose="020B0502020104020203" pitchFamily="34" charset="77"/>
                <a:ea typeface="ＭＳ Ｐゴシック" charset="0"/>
              </a:rPr>
              <a:t>Is equivalent to</a:t>
            </a:r>
          </a:p>
          <a:p>
            <a:r>
              <a:rPr lang="en-US" sz="2400" dirty="0" err="1">
                <a:latin typeface="Courier" pitchFamily="2" charset="0"/>
                <a:ea typeface="ＭＳ Ｐゴシック" charset="0"/>
              </a:rPr>
              <a:t>def</a:t>
            </a:r>
            <a:r>
              <a:rPr lang="en-US" sz="2400" dirty="0">
                <a:latin typeface="Courier" pitchFamily="2" charset="0"/>
                <a:ea typeface="ＭＳ Ｐゴシック" charset="0"/>
              </a:rPr>
              <a:t> &lt;anon&gt;(parameters): return expression</a:t>
            </a:r>
          </a:p>
          <a:p>
            <a:pPr>
              <a:spcAft>
                <a:spcPts val="0"/>
              </a:spcAft>
            </a:pPr>
            <a:r>
              <a:rPr lang="en-US" sz="2400" b="1" i="1" dirty="0">
                <a:latin typeface="Courier" pitchFamily="2" charset="0"/>
                <a:ea typeface="ＭＳ Ｐゴシック" charset="0"/>
              </a:rPr>
              <a:t>expression</a:t>
            </a:r>
            <a:r>
              <a:rPr lang="en-US" sz="2800" b="1" i="1" dirty="0">
                <a:latin typeface="Courier" pitchFamily="2" charset="0"/>
                <a:ea typeface="ＭＳ Ｐゴシック" charset="0"/>
              </a:rPr>
              <a:t>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</a:rPr>
              <a:t>m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ust be a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pure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</a:t>
            </a:r>
          </a:p>
          <a:p>
            <a:pPr lvl="1"/>
            <a:r>
              <a:rPr lang="en-US" sz="26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assignment, if, while, for, try, return, … statements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Lambda expressions are fairly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uncommon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in Python 3.*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was popular before list comprehensions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Used frequently with </a:t>
            </a:r>
            <a:r>
              <a:rPr lang="en-US" sz="2200" dirty="0">
                <a:latin typeface="Courier" pitchFamily="2" charset="0"/>
                <a:ea typeface="ＭＳ Ｐゴシック" charset="0"/>
                <a:cs typeface="ＭＳ Ｐゴシック" charset="0"/>
              </a:rPr>
              <a:t>map()</a:t>
            </a:r>
            <a:r>
              <a:rPr lang="en-US" sz="22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</a:t>
            </a:r>
            <a:r>
              <a:rPr lang="en-US" sz="2200" dirty="0">
                <a:latin typeface="Courier" pitchFamily="2" charset="0"/>
                <a:ea typeface="ＭＳ Ｐゴシック" charset="0"/>
                <a:cs typeface="ＭＳ Ｐゴシック" charset="0"/>
              </a:rPr>
              <a:t>filter()</a:t>
            </a:r>
            <a:r>
              <a:rPr lang="en-US" sz="22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</a:t>
            </a:r>
            <a:r>
              <a:rPr lang="en-US" sz="24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and </a:t>
            </a:r>
            <a:r>
              <a:rPr lang="en-US" sz="2200" dirty="0">
                <a:latin typeface="Courier" pitchFamily="2" charset="0"/>
                <a:ea typeface="ＭＳ Ｐゴシック" charset="0"/>
                <a:cs typeface="ＭＳ Ｐゴシック" charset="0"/>
              </a:rPr>
              <a:t>reduce()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Popular when using Python as a Functional language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Gill Sans MT"/>
              </a:rPr>
              <a:t>lambda: </a:t>
            </a:r>
            <a:r>
              <a:rPr lang="en-US" dirty="0">
                <a:latin typeface="Gill Sans MT" panose="020B0502020104020203" pitchFamily="34" charset="77"/>
                <a:cs typeface="Gill Sans MT"/>
              </a:rPr>
              <a:t>anonymous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2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BCB13-D4ED-7E4E-9DB0-5C407A21C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480" y="1584190"/>
            <a:ext cx="8805520" cy="739285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</a:rPr>
              <a:t>MyType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 = 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</a:rPr>
              <a:t>MyType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’, [list of fields])</a:t>
            </a:r>
            <a:endParaRPr lang="en-US" sz="2800" dirty="0">
              <a:solidFill>
                <a:srgbClr val="0070C0"/>
              </a:solidFill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r>
              <a:rPr lang="en-US" sz="2800" dirty="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800" dirty="0">
                <a:latin typeface="Gill Sans MT" panose="020B0502020104020203" pitchFamily="34" charset="77"/>
              </a:rPr>
              <a:t> allows you to access values by name rather than position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9E734-5224-D849-AEA5-69BDB80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</a:rPr>
              <a:t>collections.namedtuple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0E6D-2495-3348-99AB-60E9D1BC3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9012C-BB56-7D40-80FA-7450E4E88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7318" y="4403545"/>
            <a:ext cx="2421251" cy="181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59B30-CF52-9243-B054-100A45ABB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80" y="2490027"/>
            <a:ext cx="8572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98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Replace long if/</a:t>
            </a:r>
            <a:r>
              <a:rPr lang="en-US" sz="3200" dirty="0" err="1">
                <a:latin typeface="Gill Sans MT"/>
                <a:cs typeface="Gill Sans MT"/>
              </a:rPr>
              <a:t>elif</a:t>
            </a:r>
            <a:r>
              <a:rPr lang="en-US" sz="3200" dirty="0">
                <a:latin typeface="Gill Sans MT"/>
                <a:cs typeface="Gill Sans MT"/>
              </a:rPr>
              <a:t>/else blocks with </a:t>
            </a:r>
            <a:r>
              <a:rPr lang="en-US" sz="3200" dirty="0" err="1">
                <a:latin typeface="Gill Sans MT"/>
                <a:cs typeface="Gill Sans MT"/>
              </a:rPr>
              <a:t>dict</a:t>
            </a:r>
            <a:endParaRPr lang="en-US" sz="32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5716F-08A4-C542-9126-CD21638EB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449" y="1345959"/>
            <a:ext cx="3663801" cy="3680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FA0E1-B063-FC4E-8D6D-9AA772128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673" y="1345959"/>
            <a:ext cx="2142779" cy="3611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AFF6E-D71C-174D-B8E8-EE14F831E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09" y="5246557"/>
            <a:ext cx="7389553" cy="87101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925452" y="2632526"/>
            <a:ext cx="1997927" cy="1384839"/>
          </a:xfrm>
          <a:prstGeom prst="wedgeRoundRectCallout">
            <a:avLst>
              <a:gd name="adj1" fmla="val -57853"/>
              <a:gd name="adj2" fmla="val -284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this long, error prone if statement with a </a:t>
            </a:r>
            <a:r>
              <a:rPr lang="en-US" dirty="0" err="1">
                <a:solidFill>
                  <a:schemeClr val="bg1"/>
                </a:solidFill>
              </a:rPr>
              <a:t>dict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223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5456A-1AA8-6845-ADB2-EB039FB0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75" y="2207753"/>
            <a:ext cx="4254112" cy="401618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712130"/>
            <a:ext cx="89289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How can we find the max/min key in a dictionary?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Finding </a:t>
            </a:r>
            <a:r>
              <a:rPr lang="en-US" dirty="0" err="1">
                <a:latin typeface="Gill Sans MT"/>
                <a:cs typeface="Gill Sans MT"/>
              </a:rPr>
              <a:t>dict’s</a:t>
            </a:r>
            <a:r>
              <a:rPr lang="en-US" dirty="0">
                <a:latin typeface="Gill Sans MT"/>
                <a:cs typeface="Gill Sans MT"/>
              </a:rPr>
              <a:t> max key or 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key associated with the max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20488" y="6516783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2496495" y="3421687"/>
            <a:ext cx="3109825" cy="449281"/>
          </a:xfrm>
          <a:prstGeom prst="wedgeRoundRectCallout">
            <a:avLst>
              <a:gd name="adj1" fmla="val -56063"/>
              <a:gd name="adj2" fmla="val 22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 the max key value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258397" y="4495967"/>
            <a:ext cx="4285996" cy="1290236"/>
          </a:xfrm>
          <a:prstGeom prst="wedgeRoundRectCallout">
            <a:avLst>
              <a:gd name="adj1" fmla="val -68480"/>
              <a:gd name="adj2" fmla="val -327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 the key with the max value: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max(</a:t>
            </a:r>
            <a:r>
              <a:rPr lang="en-US" sz="2000" i="1" dirty="0" err="1">
                <a:solidFill>
                  <a:schemeClr val="accent6"/>
                </a:solidFill>
              </a:rPr>
              <a:t>dict</a:t>
            </a:r>
            <a:r>
              <a:rPr lang="en-US" sz="2000" dirty="0">
                <a:solidFill>
                  <a:schemeClr val="bg1"/>
                </a:solidFill>
              </a:rPr>
              <a:t>, key=</a:t>
            </a:r>
            <a:r>
              <a:rPr lang="en-US" sz="2000" dirty="0" err="1">
                <a:solidFill>
                  <a:schemeClr val="accent6"/>
                </a:solidFill>
              </a:rPr>
              <a:t>dict</a:t>
            </a:r>
            <a:r>
              <a:rPr lang="en-US" sz="2000" dirty="0" err="1">
                <a:solidFill>
                  <a:schemeClr val="bg1"/>
                </a:solidFill>
              </a:rPr>
              <a:t>.get</a:t>
            </a:r>
            <a:r>
              <a:rPr lang="en-US" sz="2000" dirty="0">
                <a:solidFill>
                  <a:schemeClr val="bg1"/>
                </a:solidFill>
              </a:rPr>
              <a:t>) returns the key associated with the max value in </a:t>
            </a:r>
            <a:r>
              <a:rPr lang="en-US" sz="2000" dirty="0" err="1">
                <a:solidFill>
                  <a:schemeClr val="accent6"/>
                </a:solidFill>
              </a:rPr>
              <a:t>dict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5242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62491A-616A-364A-9DC6-CC959B64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1" y="2070792"/>
            <a:ext cx="4127180" cy="41914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40057"/>
            <a:ext cx="8553958" cy="4511810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collections.defaultdict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(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factory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assigns a default value from the specified factory if the key is not found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Special case dictionaries: </a:t>
            </a:r>
            <a:r>
              <a:rPr lang="en-US" dirty="0" err="1">
                <a:latin typeface="Gill Sans MT"/>
                <a:cs typeface="Gill Sans MT"/>
              </a:rPr>
              <a:t>defaultdict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47426" y="2669979"/>
            <a:ext cx="4251359" cy="453071"/>
          </a:xfrm>
          <a:prstGeom prst="wedgeRoundRectCallout">
            <a:avLst>
              <a:gd name="adj1" fmla="val -63457"/>
              <a:gd name="adj2" fmla="val 310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() returns 0  which gives a default of 0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286649" y="3410523"/>
            <a:ext cx="3891353" cy="513378"/>
          </a:xfrm>
          <a:prstGeom prst="wedgeRoundRectCallout">
            <a:avLst>
              <a:gd name="adj1" fmla="val -56041"/>
              <a:gd name="adj2" fmla="val 231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default value of any new key is 0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317709" y="4373109"/>
            <a:ext cx="2674121" cy="941907"/>
          </a:xfrm>
          <a:prstGeom prst="wedgeRoundRectCallout">
            <a:avLst>
              <a:gd name="adj1" fmla="val -49023"/>
              <a:gd name="adj2" fmla="val 2167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These two options do the same thing.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is easier to read?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565862" y="5688534"/>
            <a:ext cx="4109102" cy="513378"/>
          </a:xfrm>
          <a:prstGeom prst="wedgeRoundRectCallout">
            <a:avLst>
              <a:gd name="adj1" fmla="val -68012"/>
              <a:gd name="adj2" fmla="val 1216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If c is already a key, then return </a:t>
            </a:r>
            <a:r>
              <a:rPr lang="en-US" dirty="0" err="1">
                <a:solidFill>
                  <a:schemeClr val="bg1"/>
                </a:solidFill>
              </a:rPr>
              <a:t>freq</a:t>
            </a:r>
            <a:r>
              <a:rPr lang="en-US" dirty="0">
                <a:solidFill>
                  <a:schemeClr val="bg1"/>
                </a:solidFill>
              </a:rPr>
              <a:t>[c]</a:t>
            </a:r>
          </a:p>
          <a:p>
            <a:r>
              <a:rPr lang="en-US" dirty="0">
                <a:solidFill>
                  <a:schemeClr val="bg1"/>
                </a:solidFill>
              </a:rPr>
              <a:t>else </a:t>
            </a:r>
            <a:r>
              <a:rPr lang="en-US" dirty="0" err="1">
                <a:solidFill>
                  <a:schemeClr val="bg1"/>
                </a:solidFill>
              </a:rPr>
              <a:t>freq</a:t>
            </a:r>
            <a:r>
              <a:rPr lang="en-US" dirty="0">
                <a:solidFill>
                  <a:schemeClr val="bg1"/>
                </a:solidFill>
              </a:rPr>
              <a:t>[c] = 0, then increment the value</a:t>
            </a:r>
          </a:p>
        </p:txBody>
      </p:sp>
    </p:spTree>
    <p:extLst>
      <p:ext uri="{BB962C8B-B14F-4D97-AF65-F5344CB8AC3E}">
        <p14:creationId xmlns:p14="http://schemas.microsoft.com/office/powerpoint/2010/main" val="3988250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10802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What if we want a </a:t>
            </a:r>
            <a:r>
              <a:rPr lang="en-US" sz="2800" dirty="0" err="1">
                <a:latin typeface="Gill Sans MT" panose="020B0502020104020203" pitchFamily="34" charset="77"/>
                <a:ea typeface="ＭＳ Ｐゴシック" charset="0"/>
                <a:cs typeface="Courier New"/>
              </a:rPr>
              <a:t>defaultdict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 with multiple keys?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 err="1">
                <a:latin typeface="Gill Sans MT" panose="020B0502020104020203" pitchFamily="34" charset="77"/>
                <a:ea typeface="ＭＳ Ｐゴシック" charset="0"/>
                <a:cs typeface="Courier New"/>
              </a:rPr>
              <a:t>rps_outcome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[human] is a </a:t>
            </a:r>
            <a:r>
              <a:rPr lang="en-US" sz="2800" dirty="0" err="1">
                <a:latin typeface="Gill Sans MT" panose="020B0502020104020203" pitchFamily="34" charset="77"/>
                <a:ea typeface="ＭＳ Ｐゴシック" charset="0"/>
                <a:cs typeface="Courier New"/>
              </a:rPr>
              <a:t>defaultdict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(lambda: ”It’s a tie!”)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Courier New"/>
              </a:rPr>
              <a:t>This provides a default outcome for unspecified combinations of human and computer moves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242430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Defaultdict</a:t>
            </a:r>
            <a:r>
              <a:rPr lang="en-US" dirty="0">
                <a:latin typeface="Gill Sans MT"/>
                <a:cs typeface="Gill Sans MT"/>
              </a:rPr>
              <a:t> with multiple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AE6B2-7F4F-B24C-821A-E45CBDB4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929974"/>
            <a:ext cx="8469443" cy="20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61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44" y="3683191"/>
            <a:ext cx="4664615" cy="24738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2280"/>
            <a:ext cx="8459962" cy="397343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Memoization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speeds up calculations by creating and maintaining a cache of previous results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Don’t recalculate each time, just retrieve it from the cache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Dictionaries are a great way to implement caches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Examples: recursive factorial, recursive Fibonacci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dirty="0" err="1">
                <a:latin typeface="Gill Sans MT"/>
                <a:cs typeface="Gill Sans MT"/>
              </a:rPr>
              <a:t>Memoization</a:t>
            </a:r>
            <a:r>
              <a:rPr lang="en-US" i="1" dirty="0">
                <a:latin typeface="Gill Sans MT"/>
                <a:cs typeface="Gill Sans MT"/>
              </a:rPr>
              <a:t>/caching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69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5526259" y="3877361"/>
          <a:ext cx="2513166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fib(4)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fib(3)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fib(2)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fib(1)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fib(0)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7829" y="3988874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7721" y="4675959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5124" y="4675959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8098" y="5322268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047" y="4692015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6788" y="4656378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2039553" y="5322268"/>
            <a:ext cx="39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612952" y="5582064"/>
            <a:ext cx="2734904" cy="540061"/>
          </a:xfrm>
          <a:prstGeom prst="wedgeRoundRectCallout">
            <a:avLst>
              <a:gd name="adj1" fmla="val -50724"/>
              <a:gd name="adj2" fmla="val -882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didn</a:t>
            </a:r>
            <a:r>
              <a:rPr lang="mr-IN" dirty="0">
                <a:solidFill>
                  <a:schemeClr val="bg1"/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t this call fib(0)?</a:t>
            </a:r>
          </a:p>
        </p:txBody>
      </p:sp>
    </p:spTree>
    <p:extLst>
      <p:ext uri="{BB962C8B-B14F-4D97-AF65-F5344CB8AC3E}">
        <p14:creationId xmlns:p14="http://schemas.microsoft.com/office/powerpoint/2010/main" val="262569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item in 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A7B70-533B-4440-B514-8041D04A71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676" y="1815353"/>
            <a:ext cx="3468487" cy="302558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B7C026E-4D1E-634C-B265-A285B125A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094" y="1815353"/>
            <a:ext cx="476558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need to find my friend Nanda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can knock on every door until I find him …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or I can look up his address and go directly to the right door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keys to values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Nanda          Apt 5B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3DFA36-52AC-C14B-A00A-137EBB8C3B39}"/>
              </a:ext>
            </a:extLst>
          </p:cNvPr>
          <p:cNvSpPr/>
          <p:nvPr/>
        </p:nvSpPr>
        <p:spPr>
          <a:xfrm>
            <a:off x="1963271" y="5109884"/>
            <a:ext cx="457200" cy="33617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15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756633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Sets provide a convenient way to identify the distinct values from an iterator, e.g. string, list, tuple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many distinct characters in “Mississippi”?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Finding unique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90531-1691-024E-A5B4-750E9544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86" y="2203450"/>
            <a:ext cx="3741399" cy="2306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ACA50-E4A4-B441-BB24-ACBB1053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86" y="5124516"/>
            <a:ext cx="4038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7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Ordered items of any type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Duplicates are fine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Add to or delete from beginning or end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for stacks (LIFO) and queues (FIFO)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Immutable version of lists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Returning multiple values from a function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Tuple unpacking for multiple assignments or swapping values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which container?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61" y="2001701"/>
            <a:ext cx="2860225" cy="19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94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Dictionary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Key/Value pairs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Good when associating information with a key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for look up tables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for counting distinct elements 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any time you need set operations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Easy to identify distinct elements from an iterator, e.g. string, list, tuple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which container?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47" y="1867989"/>
            <a:ext cx="2707879" cy="18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3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CD2936-607F-BF4B-AB9C-A3A8D835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54" y="2207554"/>
            <a:ext cx="50165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6C7F0-00A4-7C4E-A61F-089BF061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26" y="4910404"/>
            <a:ext cx="7861300" cy="9271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150035"/>
            <a:ext cx="8459962" cy="119774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All positional arguments must be specified before any named arguments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Mix positional and named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681113" y="3035130"/>
            <a:ext cx="2758349" cy="663054"/>
          </a:xfrm>
          <a:prstGeom prst="wedgeRoundRectCallout">
            <a:avLst>
              <a:gd name="adj1" fmla="val -62036"/>
              <a:gd name="adj2" fmla="val 203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Mix positional and named arguments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929EEC6-966E-B943-9B05-36FBE7E754A0}"/>
              </a:ext>
            </a:extLst>
          </p:cNvPr>
          <p:cNvSpPr/>
          <p:nvPr/>
        </p:nvSpPr>
        <p:spPr>
          <a:xfrm>
            <a:off x="5681113" y="4059347"/>
            <a:ext cx="3397571" cy="1212180"/>
          </a:xfrm>
          <a:prstGeom prst="wedgeRoundRectCallout">
            <a:avLst>
              <a:gd name="adj1" fmla="val -63676"/>
              <a:gd name="adj2" fmla="val -39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 positional arguments must precede name arguments, i.e. named parameters must be specified last</a:t>
            </a:r>
          </a:p>
        </p:txBody>
      </p:sp>
    </p:spTree>
    <p:extLst>
      <p:ext uri="{BB962C8B-B14F-4D97-AF65-F5344CB8AC3E}">
        <p14:creationId xmlns:p14="http://schemas.microsoft.com/office/powerpoint/2010/main" val="143070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657" y="1031282"/>
            <a:ext cx="8459962" cy="1508128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Functions/methods may define optional parameters that assume default values if corresponding arguments are not passed by the function call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Optional parameters with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74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875B1E-FC02-BC44-BFE0-9795575C4D71}"/>
              </a:ext>
            </a:extLst>
          </p:cNvPr>
          <p:cNvCxnSpPr/>
          <p:nvPr/>
        </p:nvCxnSpPr>
        <p:spPr>
          <a:xfrm flipV="1">
            <a:off x="2608289" y="3058022"/>
            <a:ext cx="704537" cy="64454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D44AC9-4737-C948-AEEE-86DC286C8AE2}"/>
              </a:ext>
            </a:extLst>
          </p:cNvPr>
          <p:cNvCxnSpPr/>
          <p:nvPr/>
        </p:nvCxnSpPr>
        <p:spPr>
          <a:xfrm flipV="1">
            <a:off x="3013845" y="3102964"/>
            <a:ext cx="1326886" cy="7193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9F49F0-74B8-1E4B-8484-0CCC0E07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34" y="2209626"/>
            <a:ext cx="4108554" cy="36088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794073" y="2739651"/>
            <a:ext cx="4099553" cy="1115880"/>
          </a:xfrm>
          <a:prstGeom prst="wedgeRoundRectCallout">
            <a:avLst>
              <a:gd name="adj1" fmla="val -42216"/>
              <a:gd name="adj2" fmla="val -696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is required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param2 defaults to 2 if not specified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param3 defaults to 3 if not specified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7F1DB-0027-F643-A6D2-4B93D8BEA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34" y="5850750"/>
            <a:ext cx="6993553" cy="36108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BFDF14B-28F6-2049-BDE3-CD563F2576D7}"/>
              </a:ext>
            </a:extLst>
          </p:cNvPr>
          <p:cNvSpPr/>
          <p:nvPr/>
        </p:nvSpPr>
        <p:spPr>
          <a:xfrm>
            <a:off x="4794072" y="4834673"/>
            <a:ext cx="4099554" cy="758110"/>
          </a:xfrm>
          <a:prstGeom prst="wedgeRoundRectCallout">
            <a:avLst>
              <a:gd name="adj1" fmla="val -98892"/>
              <a:gd name="adj2" fmla="val 924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is required</a:t>
            </a:r>
          </a:p>
        </p:txBody>
      </p:sp>
    </p:spTree>
    <p:extLst>
      <p:ext uri="{BB962C8B-B14F-4D97-AF65-F5344CB8AC3E}">
        <p14:creationId xmlns:p14="http://schemas.microsoft.com/office/powerpoint/2010/main" val="1967565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1CDD5-2BFA-5C4D-A291-721DFF8D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83" y="1903751"/>
            <a:ext cx="4105611" cy="434985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5946"/>
            <a:ext cx="8459962" cy="127837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sometimes want to accept a variable number of parameters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Variable number of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66098" y="4644388"/>
            <a:ext cx="3784607" cy="1063930"/>
          </a:xfrm>
          <a:prstGeom prst="wedgeRoundRectCallout">
            <a:avLst>
              <a:gd name="adj1" fmla="val -83433"/>
              <a:gd name="adj2" fmla="val -628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Accept an arbitrary number of arguments and assign them to a tuple with name ‘args’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66100" y="3580537"/>
            <a:ext cx="3784607" cy="841561"/>
          </a:xfrm>
          <a:prstGeom prst="wedgeRoundRectCallout">
            <a:avLst>
              <a:gd name="adj1" fmla="val -70084"/>
              <a:gd name="adj2" fmla="val -142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Print accepts a variable number of arguments.  Can we do that?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E6FF72D-8A39-3F4F-ADEF-0297ED2C4650}"/>
              </a:ext>
            </a:extLst>
          </p:cNvPr>
          <p:cNvSpPr/>
          <p:nvPr/>
        </p:nvSpPr>
        <p:spPr>
          <a:xfrm>
            <a:off x="4366099" y="2213423"/>
            <a:ext cx="3784607" cy="841561"/>
          </a:xfrm>
          <a:prstGeom prst="wedgeRoundRectCallout">
            <a:avLst>
              <a:gd name="adj1" fmla="val -70084"/>
              <a:gd name="adj2" fmla="val -142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many versions do we need?</a:t>
            </a:r>
          </a:p>
        </p:txBody>
      </p:sp>
    </p:spTree>
    <p:extLst>
      <p:ext uri="{BB962C8B-B14F-4D97-AF65-F5344CB8AC3E}">
        <p14:creationId xmlns:p14="http://schemas.microsoft.com/office/powerpoint/2010/main" val="3203207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6D3626-A528-4B42-AED1-05E9D473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14" y="2290080"/>
            <a:ext cx="5486400" cy="1905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657" y="1031282"/>
            <a:ext cx="8459962" cy="1508128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Function calls may mix positional, named, and optional arguments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Mixing optional and named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36638" y="3242580"/>
            <a:ext cx="4099553" cy="1115880"/>
          </a:xfrm>
          <a:prstGeom prst="wedgeRoundRectCallout">
            <a:avLst>
              <a:gd name="adj1" fmla="val -42216"/>
              <a:gd name="adj2" fmla="val -696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== 4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param2 defaults to 2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param3 passed by name</a:t>
            </a:r>
          </a:p>
        </p:txBody>
      </p:sp>
    </p:spTree>
    <p:extLst>
      <p:ext uri="{BB962C8B-B14F-4D97-AF65-F5344CB8AC3E}">
        <p14:creationId xmlns:p14="http://schemas.microsoft.com/office/powerpoint/2010/main" val="1251392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import </a:t>
            </a:r>
            <a:r>
              <a:rPr lang="en-US" sz="2600" b="1" i="1" dirty="0" err="1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[as </a:t>
            </a:r>
            <a:r>
              <a:rPr lang="en-US" sz="2600" i="1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alias</a:t>
            </a:r>
            <a:r>
              <a:rPr lang="en-US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]</a:t>
            </a:r>
          </a:p>
          <a:p>
            <a:r>
              <a:rPr lang="en-US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import </a:t>
            </a:r>
            <a:r>
              <a:rPr lang="en-US" sz="2600" i="1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object</a:t>
            </a:r>
            <a:r>
              <a:rPr lang="en-US" sz="2600" i="1" baseline="-25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1</a:t>
            </a:r>
            <a:r>
              <a:rPr lang="en-US" sz="2600" baseline="-25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..n</a:t>
            </a:r>
          </a:p>
          <a:p>
            <a:r>
              <a:rPr lang="en-US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import *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This option blindly loads everything from the module into your namespace which may cause conflicts</a:t>
            </a: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3 Ways to import 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588270" y="2119343"/>
            <a:ext cx="2946130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do this!!!</a:t>
            </a:r>
          </a:p>
        </p:txBody>
      </p:sp>
    </p:spTree>
    <p:extLst>
      <p:ext uri="{BB962C8B-B14F-4D97-AF65-F5344CB8AC3E}">
        <p14:creationId xmlns:p14="http://schemas.microsoft.com/office/powerpoint/2010/main" val="623159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2759FC-605E-4446-AB98-41078D14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7" y="1232733"/>
            <a:ext cx="5397500" cy="4902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 err="1">
                <a:latin typeface="Courier" pitchFamily="2" charset="0"/>
                <a:cs typeface="Gill Sans MT"/>
              </a:rPr>
              <a:t>os.path.join</a:t>
            </a:r>
            <a:r>
              <a:rPr lang="en-US" sz="3200" dirty="0">
                <a:latin typeface="Courier" pitchFamily="2" charset="0"/>
                <a:cs typeface="Gill Sans MT"/>
              </a:rPr>
              <a:t>(</a:t>
            </a:r>
            <a:r>
              <a:rPr lang="en-US" sz="3200" dirty="0" err="1">
                <a:latin typeface="Courier" pitchFamily="2" charset="0"/>
                <a:cs typeface="Gill Sans MT"/>
              </a:rPr>
              <a:t>dir</a:t>
            </a:r>
            <a:r>
              <a:rPr lang="en-US" sz="3200" dirty="0">
                <a:latin typeface="Courier" pitchFamily="2" charset="0"/>
                <a:cs typeface="Gill Sans MT"/>
              </a:rPr>
              <a:t>,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62A81A-2BD0-824D-8EA6-1631F6DCE394}"/>
              </a:ext>
            </a:extLst>
          </p:cNvPr>
          <p:cNvSpPr/>
          <p:nvPr/>
        </p:nvSpPr>
        <p:spPr>
          <a:xfrm>
            <a:off x="6253733" y="2019493"/>
            <a:ext cx="2639893" cy="1982880"/>
          </a:xfrm>
          <a:prstGeom prst="wedgeRoundRectCallout">
            <a:avLst>
              <a:gd name="adj1" fmla="val -95621"/>
              <a:gd name="adj2" fmla="val -20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os.path.join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dirty="0" err="1">
                <a:solidFill>
                  <a:schemeClr val="bg1"/>
                </a:solidFill>
              </a:rPr>
              <a:t>dir</a:t>
            </a:r>
            <a:r>
              <a:rPr lang="en-US" sz="2000" dirty="0">
                <a:solidFill>
                  <a:schemeClr val="bg1"/>
                </a:solidFill>
              </a:rPr>
              <a:t>, file)  does the right thing across operating systems and if path ends with or without trailing  ‘/’</a:t>
            </a:r>
          </a:p>
        </p:txBody>
      </p:sp>
    </p:spTree>
    <p:extLst>
      <p:ext uri="{BB962C8B-B14F-4D97-AF65-F5344CB8AC3E}">
        <p14:creationId xmlns:p14="http://schemas.microsoft.com/office/powerpoint/2010/main" val="16823957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 allow us to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extend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behavior of a function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without modifying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function</a:t>
            </a:r>
          </a:p>
          <a:p>
            <a:pPr lvl="1"/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Wrapping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extra functionality before and after a function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Time a function call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Track how many times a function is called</a:t>
            </a:r>
          </a:p>
          <a:p>
            <a:pPr lvl="1">
              <a:spcAft>
                <a:spcPts val="600"/>
              </a:spcAft>
            </a:pP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Memoize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a function to use previous results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Mock a function call while testing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Web frameworks, e.g. Flask</a:t>
            </a: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wiki.python.org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moin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PythonDecoratorLibrary</a:t>
            </a:r>
            <a:endParaRPr lang="en-US" sz="2800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ACAF1-131A-4B48-8E57-CA39210D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52" y="2768080"/>
            <a:ext cx="2523217" cy="9882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63AA23-6D67-064B-8390-364D09F2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dict</a:t>
            </a:r>
            <a:r>
              <a:rPr lang="en-US" dirty="0"/>
              <a:t> maps a key to a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BD06-B6E7-3942-B5BE-F6C2F2ADE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9B02A-123A-BC40-A023-5E0FF7CC4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24262"/>
            <a:ext cx="6831684" cy="506209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479207B-022E-A548-9B2E-3E72C2DE7580}"/>
              </a:ext>
            </a:extLst>
          </p:cNvPr>
          <p:cNvSpPr/>
          <p:nvPr/>
        </p:nvSpPr>
        <p:spPr>
          <a:xfrm>
            <a:off x="6129765" y="1823684"/>
            <a:ext cx="2763861" cy="443578"/>
          </a:xfrm>
          <a:prstGeom prst="wedgeRoundRectCallout">
            <a:avLst>
              <a:gd name="adj1" fmla="val -88011"/>
              <a:gd name="adj2" fmla="val -513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Initialize a </a:t>
            </a:r>
            <a:r>
              <a:rPr lang="en-US" sz="2000" dirty="0" err="1">
                <a:solidFill>
                  <a:schemeClr val="bg1"/>
                </a:solidFill>
              </a:rPr>
              <a:t>dict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AF929BE-D0E4-E449-B4A7-780D7E48B401}"/>
              </a:ext>
            </a:extLst>
          </p:cNvPr>
          <p:cNvSpPr/>
          <p:nvPr/>
        </p:nvSpPr>
        <p:spPr>
          <a:xfrm>
            <a:off x="3830370" y="2342212"/>
            <a:ext cx="4084437" cy="443578"/>
          </a:xfrm>
          <a:prstGeom prst="wedgeRoundRectCallout">
            <a:avLst>
              <a:gd name="adj1" fmla="val -69408"/>
              <a:gd name="adj2" fmla="val -1391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key to retrieve associated value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9630AB-9AD3-BC49-94D4-533C5BC74B49}"/>
              </a:ext>
            </a:extLst>
          </p:cNvPr>
          <p:cNvSpPr/>
          <p:nvPr/>
        </p:nvSpPr>
        <p:spPr>
          <a:xfrm>
            <a:off x="4809189" y="3211732"/>
            <a:ext cx="4084437" cy="443578"/>
          </a:xfrm>
          <a:prstGeom prst="wedgeRoundRectCallout">
            <a:avLst>
              <a:gd name="adj1" fmla="val -76014"/>
              <a:gd name="adj2" fmla="val -344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 new key/value pairs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6C242B4-04F8-EA4D-80EA-2330F82C503C}"/>
              </a:ext>
            </a:extLst>
          </p:cNvPr>
          <p:cNvSpPr/>
          <p:nvPr/>
        </p:nvSpPr>
        <p:spPr>
          <a:xfrm>
            <a:off x="4809189" y="5103864"/>
            <a:ext cx="4084437" cy="443578"/>
          </a:xfrm>
          <a:prstGeom prst="wedgeRoundRectCallout">
            <a:avLst>
              <a:gd name="adj1" fmla="val -49222"/>
              <a:gd name="adj2" fmla="val -1662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Iterate through key/value pairs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8D7D9A7-B261-814F-BB1F-38A0468742F0}"/>
              </a:ext>
            </a:extLst>
          </p:cNvPr>
          <p:cNvSpPr/>
          <p:nvPr/>
        </p:nvSpPr>
        <p:spPr>
          <a:xfrm>
            <a:off x="4809188" y="5660329"/>
            <a:ext cx="4084437" cy="443578"/>
          </a:xfrm>
          <a:prstGeom prst="wedgeRoundRectCallout">
            <a:avLst>
              <a:gd name="adj1" fmla="val -103172"/>
              <a:gd name="adj2" fmla="val -547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order is undefined…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CA788-8042-5842-B4EC-DB7A832E51DA}"/>
              </a:ext>
            </a:extLst>
          </p:cNvPr>
          <p:cNvSpPr/>
          <p:nvPr/>
        </p:nvSpPr>
        <p:spPr>
          <a:xfrm>
            <a:off x="1066509" y="902473"/>
            <a:ext cx="1301937" cy="443578"/>
          </a:xfrm>
          <a:prstGeom prst="wedgeRoundRectCallout">
            <a:avLst>
              <a:gd name="adj1" fmla="val 89301"/>
              <a:gd name="adj2" fmla="val 770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B1A8B89-7197-C34D-878B-193C3841C789}"/>
              </a:ext>
            </a:extLst>
          </p:cNvPr>
          <p:cNvSpPr/>
          <p:nvPr/>
        </p:nvSpPr>
        <p:spPr>
          <a:xfrm>
            <a:off x="3957639" y="902473"/>
            <a:ext cx="1301937" cy="443578"/>
          </a:xfrm>
          <a:prstGeom prst="wedgeRoundRectCallout">
            <a:avLst>
              <a:gd name="adj1" fmla="val -52318"/>
              <a:gd name="adj2" fmla="val 7370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982082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5384A3-FDBA-904A-96FC-10F774F2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980157"/>
            <a:ext cx="8150707" cy="52550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Execution time decorator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4985657" y="2102182"/>
            <a:ext cx="3132311" cy="510390"/>
          </a:xfrm>
          <a:prstGeom prst="wedgeRoundRectCallout">
            <a:avLst>
              <a:gd name="adj1" fmla="val -76145"/>
              <a:gd name="adj2" fmla="val 232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Print function elapsed time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25F8CC8-F88B-BF42-9BF6-6AA7C3051B29}"/>
              </a:ext>
            </a:extLst>
          </p:cNvPr>
          <p:cNvSpPr/>
          <p:nvPr/>
        </p:nvSpPr>
        <p:spPr>
          <a:xfrm>
            <a:off x="4357060" y="1220064"/>
            <a:ext cx="4351509" cy="518796"/>
          </a:xfrm>
          <a:prstGeom prst="wedgeRoundRectCallout">
            <a:avLst>
              <a:gd name="adj1" fmla="val -64329"/>
              <a:gd name="adj2" fmla="val 541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Accept any number/type of arguments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81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17223" y="1620457"/>
          <a:ext cx="7749432" cy="45753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6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6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9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Sharing</a:t>
                      </a:r>
                      <a:r>
                        <a:rPr lang="en-US" b="1" baseline="0" dirty="0"/>
                        <a:t>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freely with</a:t>
                      </a:r>
                      <a:r>
                        <a:rPr lang="en-US" baseline="0" dirty="0"/>
                        <a:t> other modules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shared: </a:t>
                      </a:r>
                    </a:p>
                    <a:p>
                      <a:pPr algn="ctr"/>
                      <a:r>
                        <a:rPr lang="en-US" dirty="0"/>
                        <a:t>details are hidden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9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Used by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Safely used by other modules without concern</a:t>
                      </a:r>
                      <a:r>
                        <a:rPr lang="en-US" baseline="0" dirty="0"/>
                        <a:t> of changes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available to other</a:t>
                      </a:r>
                      <a:r>
                        <a:rPr lang="en-US" baseline="0" dirty="0"/>
                        <a:t> classes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8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Cost of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interfaces</a:t>
                      </a:r>
                      <a:r>
                        <a:rPr lang="en-US" baseline="0" dirty="0"/>
                        <a:t> are cheap but changes may be </a:t>
                      </a:r>
                      <a:r>
                        <a:rPr lang="en-US" dirty="0"/>
                        <a:t>very expensive if</a:t>
                      </a:r>
                      <a:r>
                        <a:rPr lang="en-US" baseline="0" dirty="0"/>
                        <a:t> the change breaks other modules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implementation may change without impacting other modules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Information Hiding: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Public vs Private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418" y="1979272"/>
            <a:ext cx="790428" cy="158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38559" y="2307752"/>
            <a:ext cx="1583040" cy="9260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442" y="195612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072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5045"/>
            <a:ext cx="8942798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What?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Attributes and methods critical to the proper behavior of the class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Design decisions, e.g. critical data structures</a:t>
            </a:r>
          </a:p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From whom?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Programmers (including the class author) with access to code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Data privacy is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relevant because the code is available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Subclasses derived from the superclass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Improve encapsulation to allow the internal implementation to change without impacting the public interfaces used by other code</a:t>
            </a:r>
          </a:p>
          <a:p>
            <a:pPr lvl="1"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82469" cy="636774"/>
          </a:xfrm>
        </p:spPr>
        <p:txBody>
          <a:bodyPr/>
          <a:lstStyle/>
          <a:p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3200" b="0" dirty="0">
                <a:latin typeface="Gill Sans MT" charset="0"/>
                <a:ea typeface="ＭＳ Ｐゴシック" charset="0"/>
                <a:cs typeface="ＭＳ Ｐゴシック" charset="0"/>
              </a:rPr>
              <a:t>are we protecting</a:t>
            </a:r>
            <a:r>
              <a:rPr lang="en-US" sz="3200" b="0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from whom </a:t>
            </a:r>
            <a:r>
              <a:rPr lang="en-US" sz="3200" b="0" dirty="0">
                <a:latin typeface="Gill Sans MT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 why?</a:t>
            </a:r>
            <a:b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sz="32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78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082099"/>
            <a:ext cx="8674073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discourages getter/setter functions for attributes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Instead, Python encourages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obj.attribute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notation both for getting and setting attributes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if you need extra logic around a getter or setter?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check for a valid range before returning or setting value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@property/@setter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allows you to define a property of a class which is a function wrapper for an attribute’s getter and setter with extra functionality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Execute extra code while allowing users to use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obj.attribute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notation for getting/setting values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@property, @setter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7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50C6AB-2483-6746-B8CA-74E2BF43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9" y="1143075"/>
            <a:ext cx="8369300" cy="4165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@property/@</a:t>
            </a:r>
            <a:r>
              <a:rPr lang="en-US" dirty="0" err="1">
                <a:latin typeface="Gill Sans MT"/>
                <a:cs typeface="Gill Sans MT"/>
              </a:rPr>
              <a:t>attribute.setter</a:t>
            </a:r>
            <a:r>
              <a:rPr lang="en-US" dirty="0">
                <a:latin typeface="Gill Sans MT"/>
                <a:cs typeface="Gill Sans MT"/>
              </a:rPr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BD12939-5B87-EB47-92B1-39E4650CDCA4}"/>
              </a:ext>
            </a:extLst>
          </p:cNvPr>
          <p:cNvSpPr/>
          <p:nvPr/>
        </p:nvSpPr>
        <p:spPr>
          <a:xfrm>
            <a:off x="3522687" y="1218025"/>
            <a:ext cx="5021705" cy="475864"/>
          </a:xfrm>
          <a:prstGeom prst="wedgeRoundRectCallout">
            <a:avLst>
              <a:gd name="adj1" fmla="val -66859"/>
              <a:gd name="adj2" fmla="val 490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_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holds the protected  length of the 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6290A-20C6-CE4D-BF4E-17222CC55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36" y="5253696"/>
            <a:ext cx="8210567" cy="998912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633499A-F4BC-A04A-97A5-EB434BA44D58}"/>
              </a:ext>
            </a:extLst>
          </p:cNvPr>
          <p:cNvSpPr/>
          <p:nvPr/>
        </p:nvSpPr>
        <p:spPr>
          <a:xfrm>
            <a:off x="3522687" y="1808002"/>
            <a:ext cx="3777523" cy="475864"/>
          </a:xfrm>
          <a:prstGeom prst="wedgeRoundRectCallout">
            <a:avLst>
              <a:gd name="adj1" fmla="val -66561"/>
              <a:gd name="adj2" fmla="val -297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Users refer to ‘side’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54F1E3-0925-E645-9C60-6D723241176F}"/>
              </a:ext>
            </a:extLst>
          </p:cNvPr>
          <p:cNvSpPr/>
          <p:nvPr/>
        </p:nvSpPr>
        <p:spPr>
          <a:xfrm>
            <a:off x="3522687" y="2698541"/>
            <a:ext cx="3777523" cy="512639"/>
          </a:xfrm>
          <a:prstGeom prst="wedgeRoundRectCallout">
            <a:avLst>
              <a:gd name="adj1" fmla="val -72117"/>
              <a:gd name="adj2" fmla="val -1840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Call the setter to check the value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5EDD2D6-F7B3-0241-BD0A-730B5838CAE8}"/>
              </a:ext>
            </a:extLst>
          </p:cNvPr>
          <p:cNvSpPr/>
          <p:nvPr/>
        </p:nvSpPr>
        <p:spPr>
          <a:xfrm>
            <a:off x="3522686" y="3442843"/>
            <a:ext cx="4886796" cy="438399"/>
          </a:xfrm>
          <a:prstGeom prst="wedgeRoundRectCallout">
            <a:avLst>
              <a:gd name="adj1" fmla="val -71721"/>
              <a:gd name="adj2" fmla="val -154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Prevent setting _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&lt; 0, even in __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init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8076258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7314371-C7AB-5740-B816-9A3C90E30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81902"/>
            <a:ext cx="8928906" cy="4511810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  <a:ea typeface="ＭＳ Ｐゴシック" charset="0"/>
                <a:cs typeface="ＭＳ Ｐゴシック" charset="0"/>
              </a:rPr>
              <a:t>@property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 adds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read-only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attribute to a class that calls the associated method when the attribute is  accessed with dot notation</a:t>
            </a:r>
          </a:p>
          <a:p>
            <a:r>
              <a:rPr lang="en-US" sz="2800" b="1" dirty="0">
                <a:latin typeface="Courier" pitchFamily="2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2800" b="1" i="1" dirty="0" err="1">
                <a:latin typeface="Courier" pitchFamily="2" charset="0"/>
                <a:ea typeface="ＭＳ Ｐゴシック" charset="0"/>
                <a:cs typeface="ＭＳ Ｐゴシック" charset="0"/>
              </a:rPr>
              <a:t>attribute</a:t>
            </a:r>
            <a:r>
              <a:rPr lang="en-US" sz="2800" b="1" dirty="0" err="1">
                <a:latin typeface="Courier" pitchFamily="2" charset="0"/>
                <a:ea typeface="ＭＳ Ｐゴシック" charset="0"/>
                <a:cs typeface="ＭＳ Ｐゴシック" charset="0"/>
              </a:rPr>
              <a:t>.setter</a:t>
            </a:r>
            <a:r>
              <a:rPr lang="en-US" sz="2800" b="1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 adds a setter method to  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attribute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where the method is invoked when the attribute is accessed with dot notation</a:t>
            </a:r>
          </a:p>
          <a:p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@property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and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 @</a:t>
            </a:r>
            <a:r>
              <a:rPr lang="en-US" sz="2800" i="1" dirty="0" err="1">
                <a:latin typeface="Courier" pitchFamily="2" charset="0"/>
                <a:ea typeface="ＭＳ Ｐゴシック" charset="0"/>
                <a:cs typeface="ＭＳ Ｐゴシック" charset="0"/>
              </a:rPr>
              <a:t>attribute</a:t>
            </a:r>
            <a:r>
              <a:rPr lang="en-US" sz="2800" dirty="0" err="1">
                <a:latin typeface="Courier" pitchFamily="2" charset="0"/>
                <a:ea typeface="ＭＳ Ｐゴシック" charset="0"/>
                <a:cs typeface="ＭＳ Ｐゴシック" charset="0"/>
              </a:rPr>
              <a:t>.setter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can be used together or @property can be used alone for read-only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Can be added after code deployment to change behavior of an attribute without changing legacy code, e.g. add checks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@property/@</a:t>
            </a:r>
            <a:r>
              <a:rPr lang="en-US" dirty="0" err="1">
                <a:latin typeface="Gill Sans MT"/>
                <a:cs typeface="Gill Sans MT"/>
              </a:rPr>
              <a:t>attribute.setter</a:t>
            </a:r>
            <a:r>
              <a:rPr lang="en-US" dirty="0">
                <a:latin typeface="Gill Sans MT"/>
                <a:cs typeface="Gill Sans MT"/>
              </a:rPr>
              <a:t>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739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9CBF9-BDDD-D04A-9107-0CF609A1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7" y="2099509"/>
            <a:ext cx="2284186" cy="270046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Polymorphism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allows an operator to behave differently depending upon the types of the operands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How does this work?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How does Python know which version of ’+’ to apply?</a:t>
            </a:r>
            <a:endParaRPr lang="en-US" sz="32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2921806" y="2193092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integer arithmetic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921805" y="3089585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string concatenation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921805" y="3989666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 concatenation</a:t>
            </a:r>
          </a:p>
        </p:txBody>
      </p:sp>
    </p:spTree>
    <p:extLst>
      <p:ext uri="{BB962C8B-B14F-4D97-AF65-F5344CB8AC3E}">
        <p14:creationId xmlns:p14="http://schemas.microsoft.com/office/powerpoint/2010/main" val="154776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386909"/>
            <a:ext cx="4255306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Statically typed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C++, Java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Variables are declared with a static type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compiler uses the static type information to support polymorphism</a:t>
            </a: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Dynamic and Static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573004" y="1386909"/>
            <a:ext cx="4505680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Dynamically typed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</a:t>
            </a:r>
            <a:endParaRPr lang="en-US" sz="2800" b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An object’s type  is determined at run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chooses the appropriate class method based on the type of the object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4155" y="1242241"/>
            <a:ext cx="1649845" cy="16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23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Duck typing is a dynamic typing method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uses duck typing to support polymorphism 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If it walks like a duck and quacks like a duck, it’s probably a duck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Python: if an object has a relevant property, then apply it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Duck typing supports polymorphism with or without inheritance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Duck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694496"/>
            <a:ext cx="2451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19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928906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Recall the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Fraction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homework from earlier in the semester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 used Python’s magic methods to support inline operators</a:t>
            </a: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Python determines the type of f34 and f12 at run time to choose the appropriate version of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__add__() 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to invoke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 can use Duck Typing with or without inheritance to simplify out design and implementation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Duck typing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E4B4C-AFB7-C644-A636-83847F3C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47" y="2286908"/>
            <a:ext cx="3848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3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Objects provide encapsulation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8470" cy="256904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 bundles data and the operations that work on that data in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single place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Define a “box” that contains everything we need to know about rectangles and reuse that definition many times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Include both data and functions</a:t>
            </a:r>
          </a:p>
          <a:p>
            <a:pPr lvl="1"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381416B-D2BB-6446-845E-BD0A15DB00C9}"/>
              </a:ext>
            </a:extLst>
          </p:cNvPr>
          <p:cNvSpPr/>
          <p:nvPr/>
        </p:nvSpPr>
        <p:spPr>
          <a:xfrm>
            <a:off x="1282931" y="3626604"/>
            <a:ext cx="2715633" cy="2262753"/>
          </a:xfrm>
          <a:prstGeom prst="cub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C9C5D-5D64-BB48-A787-83EFD3CE9527}"/>
              </a:ext>
            </a:extLst>
          </p:cNvPr>
          <p:cNvSpPr txBox="1"/>
          <p:nvPr/>
        </p:nvSpPr>
        <p:spPr>
          <a:xfrm>
            <a:off x="1673818" y="4288042"/>
            <a:ext cx="27122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Rectangle</a:t>
            </a:r>
            <a:r>
              <a:rPr lang="en-US" b="1" i="1" dirty="0"/>
              <a:t>:</a:t>
            </a:r>
          </a:p>
          <a:p>
            <a:r>
              <a:rPr lang="en-US" b="1" i="1" dirty="0"/>
              <a:t>     </a:t>
            </a:r>
            <a:r>
              <a:rPr lang="en-US" dirty="0"/>
              <a:t>length</a:t>
            </a:r>
          </a:p>
          <a:p>
            <a:r>
              <a:rPr lang="en-US" b="1" i="1" dirty="0"/>
              <a:t>     </a:t>
            </a:r>
            <a:r>
              <a:rPr lang="en-US" dirty="0"/>
              <a:t>width</a:t>
            </a:r>
          </a:p>
          <a:p>
            <a:r>
              <a:rPr lang="en-US" dirty="0"/>
              <a:t>     area()</a:t>
            </a:r>
          </a:p>
          <a:p>
            <a:r>
              <a:rPr lang="en-US" dirty="0"/>
              <a:t>     perimeter()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E19AA45-BE59-4745-9D18-29D9E7E52B6C}"/>
              </a:ext>
            </a:extLst>
          </p:cNvPr>
          <p:cNvSpPr txBox="1">
            <a:spLocks/>
          </p:cNvSpPr>
          <p:nvPr/>
        </p:nvSpPr>
        <p:spPr>
          <a:xfrm>
            <a:off x="4220866" y="3626609"/>
            <a:ext cx="4597672" cy="2569049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Now it’s easier to create and manipulate many Rectangles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Easier to isolate Rectangles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Easier to test, enhance, maintain,  and reuse Rectangles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Everything in one place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78B2B5-B8B3-8B4D-B552-4B58E96ECCA0}"/>
              </a:ext>
            </a:extLst>
          </p:cNvPr>
          <p:cNvCxnSpPr/>
          <p:nvPr/>
        </p:nvCxnSpPr>
        <p:spPr>
          <a:xfrm>
            <a:off x="666427" y="4757980"/>
            <a:ext cx="10073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0F5810-68F6-2846-9646-25D74A99483B}"/>
              </a:ext>
            </a:extLst>
          </p:cNvPr>
          <p:cNvCxnSpPr/>
          <p:nvPr/>
        </p:nvCxnSpPr>
        <p:spPr>
          <a:xfrm>
            <a:off x="666427" y="5096360"/>
            <a:ext cx="100739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AEE6EF-CEBB-8146-B7DF-C6564DDFC626}"/>
              </a:ext>
            </a:extLst>
          </p:cNvPr>
          <p:cNvSpPr txBox="1"/>
          <p:nvPr/>
        </p:nvSpPr>
        <p:spPr>
          <a:xfrm>
            <a:off x="707597" y="4388648"/>
            <a:ext cx="74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9878473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Private/Protected attributes/methods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49504"/>
            <a:ext cx="8928906" cy="1179878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Java and C++ enforce public, protected, and private in the compiler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Python assumes that we’re all responsible adults and everyone will follow the Python conventions: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(no _)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name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public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(single _)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_name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protected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__name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(double _ 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__name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private and shouldn’t be used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BA982-F3E9-5942-8F0B-043E0D5ED9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744" y="4778114"/>
            <a:ext cx="3135443" cy="14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530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1" y="1665975"/>
            <a:ext cx="8481557" cy="4462357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Instance attributes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are replicated in every instance of a 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Defined in __init__() or added after the class is defined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class Employee: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def __init__(self, role):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self.emp_role = role</a:t>
            </a:r>
          </a:p>
          <a:p>
            <a:pPr lvl="1"/>
            <a:endParaRPr lang="en-US" sz="22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Instance Attributes vs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310301" y="3084239"/>
            <a:ext cx="3236798" cy="998807"/>
          </a:xfrm>
          <a:prstGeom prst="wedgeRoundRectCallout">
            <a:avLst>
              <a:gd name="adj1" fmla="val -68564"/>
              <a:gd name="adj2" fmla="val 311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distinct instance of emp_role is included in every instance of class Employee</a:t>
            </a:r>
          </a:p>
        </p:txBody>
      </p:sp>
    </p:spTree>
    <p:extLst>
      <p:ext uri="{BB962C8B-B14F-4D97-AF65-F5344CB8AC3E}">
        <p14:creationId xmlns:p14="http://schemas.microsoft.com/office/powerpoint/2010/main" val="522944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A3860-3877-0745-A6BC-61ACC67D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2381156"/>
            <a:ext cx="6353670" cy="38833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074090"/>
            <a:ext cx="8851674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 Class attribute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exists exactly </a:t>
            </a: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once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across all instances of a 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Defined outside __init__() or after the class is defined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Instance Attributes vs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87055" y="2551980"/>
            <a:ext cx="3842545" cy="1225541"/>
          </a:xfrm>
          <a:prstGeom prst="wedgeRoundRectCallout">
            <a:avLst>
              <a:gd name="adj1" fmla="val -66438"/>
              <a:gd name="adj2" fmla="val -164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</a:t>
            </a:r>
            <a:r>
              <a:rPr lang="en-US" sz="2000" b="1" i="1" u="sng" dirty="0">
                <a:solidFill>
                  <a:schemeClr val="bg1"/>
                </a:solidFill>
              </a:rPr>
              <a:t>single</a:t>
            </a:r>
            <a:r>
              <a:rPr lang="en-US" sz="2000" dirty="0">
                <a:solidFill>
                  <a:schemeClr val="bg1"/>
                </a:solidFill>
              </a:rPr>
              <a:t> instance of 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Employee. activity </a:t>
            </a:r>
            <a:r>
              <a:rPr lang="en-US" sz="2000" dirty="0">
                <a:solidFill>
                  <a:schemeClr val="bg1"/>
                </a:solidFill>
              </a:rPr>
              <a:t>is </a:t>
            </a:r>
            <a:r>
              <a:rPr lang="en-US" sz="2000" b="1" i="1" u="sng" dirty="0">
                <a:solidFill>
                  <a:schemeClr val="bg1"/>
                </a:solidFill>
              </a:rPr>
              <a:t>shared</a:t>
            </a:r>
            <a:r>
              <a:rPr lang="en-US" sz="2000" dirty="0">
                <a:solidFill>
                  <a:schemeClr val="bg1"/>
                </a:solidFill>
              </a:rPr>
              <a:t> across every instance of class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Employee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528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1" y="1402736"/>
            <a:ext cx="8481557" cy="4462357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Static methods look just like other methods but are not associated with a specified class instance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No self parameter because the method is not associated with a a specific instance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Instance attributes are not available – no class instance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Class attributes are available</a:t>
            </a:r>
          </a:p>
          <a:p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Static methods can be replaced with procedural function calls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Static methods offer extra encapsulation and consistency</a:t>
            </a:r>
          </a:p>
          <a:p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Static methods are fairly unusual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Static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224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57245"/>
            <a:ext cx="8807887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 don’t always get software right the first time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Code changes with changes in requirements, architecture and design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Some Agile Methods (XP) emphasize providing the simplest solution that meets all requirements, but may require later changes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How to optimize code readability and maintainability without losing functionality and reliability?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Software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13" y="3644586"/>
            <a:ext cx="3505373" cy="200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610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341275"/>
            <a:ext cx="825078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Refactoring: changing the internal structure of software to make it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easier to understand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cheaper to modify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without changing its observable behavior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6619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/>
                <a:ea typeface="ＭＳ Ｐゴシック" charset="0"/>
                <a:cs typeface="Gill Sans MT"/>
              </a:rPr>
              <a:t>What </a:t>
            </a:r>
            <a:r>
              <a:rPr lang="en-US" dirty="0">
                <a:latin typeface="Gill Sans MT"/>
                <a:ea typeface="ＭＳ Ｐゴシック" charset="0"/>
                <a:cs typeface="Gill Sans MT"/>
              </a:rPr>
              <a:t>is refactoring?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3296734"/>
            <a:ext cx="4318000" cy="147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4220" y="4849844"/>
            <a:ext cx="5456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http://www.moniro.com/my_pictures/product-software-refactoring.png</a:t>
            </a:r>
          </a:p>
        </p:txBody>
      </p:sp>
    </p:spTree>
    <p:extLst>
      <p:ext uri="{BB962C8B-B14F-4D97-AF65-F5344CB8AC3E}">
        <p14:creationId xmlns:p14="http://schemas.microsoft.com/office/powerpoint/2010/main" val="37385708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4" y="1176376"/>
            <a:ext cx="580343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start with a good design and write good code to implement that design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BUT, over time the code changes to meet changes in the requirements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BUT, the design may not be updated to optimize those changes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Gill Sans MT"/>
                <a:cs typeface="Gill Sans MT"/>
              </a:rPr>
              <a:t>Why</a:t>
            </a:r>
            <a:r>
              <a:rPr lang="en-US" dirty="0">
                <a:latin typeface="Gill Sans MT"/>
                <a:cs typeface="Gill Sans MT"/>
              </a:rPr>
              <a:t> refactor?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37" y="1302655"/>
            <a:ext cx="2376351" cy="212962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336114" y="3934310"/>
            <a:ext cx="8533567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refreshes the design and the code to reflect an optimal solution for our latest understanding of the problem and solution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310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818" y="1222486"/>
            <a:ext cx="2842622" cy="19235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2600" y="1041276"/>
            <a:ext cx="8541033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Additional development, testing, and maintenance effort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Caused by</a:t>
            </a:r>
          </a:p>
          <a:p>
            <a:pPr marL="914400" lvl="1" indent="-457200">
              <a:spcAft>
                <a:spcPts val="0"/>
              </a:spcAft>
              <a:buFont typeface="Arial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Bad design</a:t>
            </a:r>
          </a:p>
          <a:p>
            <a:pPr marL="914400" lvl="1" indent="-457200">
              <a:spcAft>
                <a:spcPts val="0"/>
              </a:spcAft>
              <a:buFont typeface="Arial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Taking shortcuts, and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 implementing the “right” solution throughout the lifecycle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Quick hacks add technical debt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Technical debt accumulates “interest” and makes changes even harder later 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helps to pay off "technical debt"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Gill Sans MT"/>
                <a:cs typeface="Gill Sans MT"/>
              </a:rPr>
              <a:t>Technical debt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7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replaces working code with new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Research shows that new code is more likely to contain bugs than older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Automated regression testing is critical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Regression testing verifies: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new code replicates the behavior of the old code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new code doesn’t add any new bugs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Automated test tools, e.g. unittest, are critical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54987" cy="1143000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Good automated test cases are critical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256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99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13885" y="991901"/>
            <a:ext cx="1061834" cy="1984622"/>
            <a:chOff x="1113885" y="926546"/>
            <a:chExt cx="1061834" cy="19846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685" y="3327207"/>
            <a:ext cx="1846017" cy="138595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754088" y="991901"/>
            <a:ext cx="1061834" cy="1984622"/>
            <a:chOff x="1113885" y="926546"/>
            <a:chExt cx="1061834" cy="198462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176524" y="991901"/>
            <a:ext cx="1061834" cy="1984622"/>
            <a:chOff x="1113885" y="926546"/>
            <a:chExt cx="1061834" cy="198462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588550" y="991901"/>
            <a:ext cx="1061834" cy="1984622"/>
            <a:chOff x="1113885" y="926546"/>
            <a:chExt cx="1061834" cy="198462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6948525" y="991901"/>
            <a:ext cx="1061834" cy="1984622"/>
            <a:chOff x="1113885" y="926546"/>
            <a:chExt cx="1061834" cy="1984622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593" y="4868221"/>
            <a:ext cx="1422400" cy="1473200"/>
          </a:xfrm>
          <a:prstGeom prst="rect">
            <a:avLst/>
          </a:prstGeom>
        </p:spPr>
      </p:pic>
      <p:cxnSp>
        <p:nvCxnSpPr>
          <p:cNvPr id="49" name="Curved Connector 48"/>
          <p:cNvCxnSpPr>
            <a:stCxn id="10" idx="2"/>
            <a:endCxn id="16" idx="1"/>
          </p:cNvCxnSpPr>
          <p:nvPr/>
        </p:nvCxnSpPr>
        <p:spPr>
          <a:xfrm rot="16200000" flipH="1">
            <a:off x="2205350" y="2418852"/>
            <a:ext cx="1043664" cy="2159005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46" idx="2"/>
            <a:endCxn id="16" idx="3"/>
          </p:cNvCxnSpPr>
          <p:nvPr/>
        </p:nvCxnSpPr>
        <p:spPr>
          <a:xfrm rot="5400000">
            <a:off x="6045679" y="2583546"/>
            <a:ext cx="1043664" cy="1829618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3" idx="2"/>
            <a:endCxn id="16" idx="3"/>
          </p:cNvCxnSpPr>
          <p:nvPr/>
        </p:nvCxnSpPr>
        <p:spPr>
          <a:xfrm rot="5400000">
            <a:off x="5365692" y="3263534"/>
            <a:ext cx="1043664" cy="469643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7" idx="2"/>
            <a:endCxn id="16" idx="1"/>
          </p:cNvCxnSpPr>
          <p:nvPr/>
        </p:nvCxnSpPr>
        <p:spPr>
          <a:xfrm rot="16200000" flipH="1">
            <a:off x="3025452" y="3238954"/>
            <a:ext cx="1043664" cy="518802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0" idx="2"/>
            <a:endCxn id="16" idx="0"/>
          </p:cNvCxnSpPr>
          <p:nvPr/>
        </p:nvCxnSpPr>
        <p:spPr>
          <a:xfrm rot="16200000" flipH="1">
            <a:off x="4544664" y="3142177"/>
            <a:ext cx="350684" cy="19375"/>
          </a:xfrm>
          <a:prstGeom prst="curvedConnector3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6" idx="2"/>
          </p:cNvCxnSpPr>
          <p:nvPr/>
        </p:nvCxnSpPr>
        <p:spPr>
          <a:xfrm flipH="1">
            <a:off x="4715790" y="4713166"/>
            <a:ext cx="13904" cy="356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5018" y="4153839"/>
            <a:ext cx="2331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developers contributing and changing shared files for a common product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56839" y="4212536"/>
            <a:ext cx="233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manage the changes and configurations?</a:t>
            </a:r>
          </a:p>
        </p:txBody>
      </p:sp>
    </p:spTree>
    <p:extLst>
      <p:ext uri="{BB962C8B-B14F-4D97-AF65-F5344CB8AC3E}">
        <p14:creationId xmlns:p14="http://schemas.microsoft.com/office/powerpoint/2010/main" val="57203737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153772</TotalTime>
  <Words>6900</Words>
  <Application>Microsoft Macintosh PowerPoint</Application>
  <PresentationFormat>On-screen Show (4:3)</PresentationFormat>
  <Paragraphs>1816</Paragraphs>
  <Slides>124</Slides>
  <Notes>124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124</vt:i4>
      </vt:variant>
    </vt:vector>
  </HeadingPairs>
  <TitlesOfParts>
    <vt:vector size="142" baseType="lpstr">
      <vt:lpstr>ＭＳ Ｐゴシック</vt:lpstr>
      <vt:lpstr>Arial</vt:lpstr>
      <vt:lpstr>Calibri</vt:lpstr>
      <vt:lpstr>Century Gothic</vt:lpstr>
      <vt:lpstr>Courier</vt:lpstr>
      <vt:lpstr>Courier New</vt:lpstr>
      <vt:lpstr>Gill Sans MT</vt:lpstr>
      <vt:lpstr>Mangal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Today’s topics</vt:lpstr>
      <vt:lpstr>Documenting functions</vt:lpstr>
      <vt:lpstr>Fruitful functions</vt:lpstr>
      <vt:lpstr>Short circuiting</vt:lpstr>
      <vt:lpstr>Python Lists</vt:lpstr>
      <vt:lpstr>Finding an item in a collection</vt:lpstr>
      <vt:lpstr>Python dict maps a key to a value</vt:lpstr>
      <vt:lpstr>Objects provide encapsulation</vt:lpstr>
      <vt:lpstr>Why objects?</vt:lpstr>
      <vt:lpstr>Classes represent objects</vt:lpstr>
      <vt:lpstr>Attributes can be added anytime</vt:lpstr>
      <vt:lpstr>Attributes guidelines</vt:lpstr>
      <vt:lpstr>Within a class definition…</vt:lpstr>
      <vt:lpstr>Avoid accidental attributes</vt:lpstr>
      <vt:lpstr>Single Inheritance Summary</vt:lpstr>
      <vt:lpstr>When to use OOP?</vt:lpstr>
      <vt:lpstr>CRC Cards Example</vt:lpstr>
      <vt:lpstr>Microsoft Design Guidelines</vt:lpstr>
      <vt:lpstr>Exceptions: anticipate problems</vt:lpstr>
      <vt:lpstr>Unqualified except</vt:lpstr>
      <vt:lpstr>Program flow with exceptions</vt:lpstr>
      <vt:lpstr>What was the name of that exception?</vt:lpstr>
      <vt:lpstr>Program flow with exceptions</vt:lpstr>
      <vt:lpstr>LBYL vs EAFP Strategies</vt:lpstr>
      <vt:lpstr>LBYL vs EAFP</vt:lpstr>
      <vt:lpstr>Test Driven Development </vt:lpstr>
      <vt:lpstr>Software testing</vt:lpstr>
      <vt:lpstr>Testing Strategies</vt:lpstr>
      <vt:lpstr>Testing: Boundary conditions</vt:lpstr>
      <vt:lpstr>Testing: Equivalence classes</vt:lpstr>
      <vt:lpstr>How to implement and run the tests?</vt:lpstr>
      <vt:lpstr>Testing Strategies</vt:lpstr>
      <vt:lpstr>3 Steps to debugging</vt:lpstr>
      <vt:lpstr>Debugging techniques</vt:lpstr>
      <vt:lpstr>Debugging Heuristics and Strategies</vt:lpstr>
      <vt:lpstr>Divide and Conquer/Binary Search</vt:lpstr>
      <vt:lpstr>Cut the search in half, test, repeat…</vt:lpstr>
      <vt:lpstr>Sequences and iterators</vt:lpstr>
      <vt:lpstr>Write a Pythonic* function </vt:lpstr>
      <vt:lpstr>enumerate() and sequences</vt:lpstr>
      <vt:lpstr>zip(*sequences)</vt:lpstr>
      <vt:lpstr>Operations on sequences</vt:lpstr>
      <vt:lpstr>Using for/else</vt:lpstr>
      <vt:lpstr>Generators</vt:lpstr>
      <vt:lpstr>Running generator functions</vt:lpstr>
      <vt:lpstr>Unbounded generators</vt:lpstr>
      <vt:lpstr>When to use generators?</vt:lpstr>
      <vt:lpstr>Python string manipulation</vt:lpstr>
      <vt:lpstr>Slices of sequences</vt:lpstr>
      <vt:lpstr>Reverse a string with slices</vt:lpstr>
      <vt:lpstr>String.join(sequence)</vt:lpstr>
      <vt:lpstr>String Methods</vt:lpstr>
      <vt:lpstr>Python Coding Style Guidelines</vt:lpstr>
      <vt:lpstr>Working with files</vt:lpstr>
      <vt:lpstr>Python Style:  Bad vs Good</vt:lpstr>
      <vt:lpstr>Sample Guidelines</vt:lpstr>
      <vt:lpstr>Coding Guidelines</vt:lpstr>
      <vt:lpstr>Containers</vt:lpstr>
      <vt:lpstr>List methods</vt:lpstr>
      <vt:lpstr>List methods</vt:lpstr>
      <vt:lpstr>List comprehensions</vt:lpstr>
      <vt:lpstr>lambda: anonymous functions</vt:lpstr>
      <vt:lpstr>collections.namedtuple syntax</vt:lpstr>
      <vt:lpstr>Replace long if/elif/else blocks with dict</vt:lpstr>
      <vt:lpstr>Finding dict’s max key or  key associated with the max value</vt:lpstr>
      <vt:lpstr>Special case dictionaries: defaultdict</vt:lpstr>
      <vt:lpstr>Defaultdict with multiple keys</vt:lpstr>
      <vt:lpstr>Memoization/caching</vt:lpstr>
      <vt:lpstr>Finding unique items</vt:lpstr>
      <vt:lpstr>When to use which container?</vt:lpstr>
      <vt:lpstr>When to use which container?</vt:lpstr>
      <vt:lpstr>Mix positional and named arguments</vt:lpstr>
      <vt:lpstr>Optional parameters with default values</vt:lpstr>
      <vt:lpstr>Variable number of parameters</vt:lpstr>
      <vt:lpstr>Mixing optional and named parameters</vt:lpstr>
      <vt:lpstr>3 Ways to import Python modules</vt:lpstr>
      <vt:lpstr>os.path.join(dir, file)</vt:lpstr>
      <vt:lpstr>Decorators</vt:lpstr>
      <vt:lpstr>Execution time decorator</vt:lpstr>
      <vt:lpstr>Information Hiding: Public vs Private interfaces</vt:lpstr>
      <vt:lpstr>What are we protecting from whom and why? </vt:lpstr>
      <vt:lpstr>@property, @setter</vt:lpstr>
      <vt:lpstr>@property/@attribute.setter example</vt:lpstr>
      <vt:lpstr>@property/@attribute.setter Summary</vt:lpstr>
      <vt:lpstr>Polymorphism</vt:lpstr>
      <vt:lpstr>Dynamic and Static Typing</vt:lpstr>
      <vt:lpstr>Duck Typing</vt:lpstr>
      <vt:lpstr>Duck typing example</vt:lpstr>
      <vt:lpstr>Private/Protected attributes/methods</vt:lpstr>
      <vt:lpstr>Instance Attributes vs Class Attributes</vt:lpstr>
      <vt:lpstr>Instance Attributes vs Class Attributes</vt:lpstr>
      <vt:lpstr>Static Methods</vt:lpstr>
      <vt:lpstr>Software evolution</vt:lpstr>
      <vt:lpstr>What is refactoring?</vt:lpstr>
      <vt:lpstr>Why refactor?</vt:lpstr>
      <vt:lpstr>Technical debt</vt:lpstr>
      <vt:lpstr>Good automated test cases are critical</vt:lpstr>
      <vt:lpstr>What problem are we trying to solve?</vt:lpstr>
      <vt:lpstr>Benefits of Configuration Management</vt:lpstr>
      <vt:lpstr>Git Concepts</vt:lpstr>
      <vt:lpstr>Git Concepts</vt:lpstr>
      <vt:lpstr>Git Concepts</vt:lpstr>
      <vt:lpstr>Simplified Work Flow</vt:lpstr>
      <vt:lpstr>Git/GitHub Review…</vt:lpstr>
      <vt:lpstr>What to store in GitHub?</vt:lpstr>
      <vt:lpstr>Database Overview</vt:lpstr>
      <vt:lpstr>Why use a RDBMS?</vt:lpstr>
      <vt:lpstr>ACID properties</vt:lpstr>
      <vt:lpstr>Relational DBMS Characteristics</vt:lpstr>
      <vt:lpstr>Select Where </vt:lpstr>
      <vt:lpstr>Joins</vt:lpstr>
      <vt:lpstr>Database Operations and Python APIs</vt:lpstr>
      <vt:lpstr>SQL Injection Attacks</vt:lpstr>
      <vt:lpstr>Preventing SQL Injection Attack on Parameterized Query</vt:lpstr>
      <vt:lpstr>Dynamic Web Pages</vt:lpstr>
      <vt:lpstr>Python, Flask, Jinja2</vt:lpstr>
      <vt:lpstr>Displaying tables with Flask &amp; Jinja2</vt:lpstr>
      <vt:lpstr>CRUD</vt:lpstr>
      <vt:lpstr>RDBMS Alternatives</vt:lpstr>
      <vt:lpstr>NoSQL</vt:lpstr>
      <vt:lpstr>CAP Theorem (Brewer’s Theorem)</vt:lpstr>
      <vt:lpstr>Document oriented NoSQL databases</vt:lpstr>
      <vt:lpstr>Questions?</vt:lpstr>
    </vt:vector>
  </TitlesOfParts>
  <Company>Stevens Institute of Technology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2113</cp:revision>
  <cp:lastPrinted>2018-04-24T13:13:19Z</cp:lastPrinted>
  <dcterms:created xsi:type="dcterms:W3CDTF">2013-11-01T14:42:31Z</dcterms:created>
  <dcterms:modified xsi:type="dcterms:W3CDTF">2018-08-10T22:09:08Z</dcterms:modified>
</cp:coreProperties>
</file>